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5" r:id="rId2"/>
    <p:sldId id="276" r:id="rId3"/>
    <p:sldId id="257" r:id="rId4"/>
    <p:sldId id="274" r:id="rId5"/>
    <p:sldId id="291" r:id="rId6"/>
    <p:sldId id="292" r:id="rId7"/>
    <p:sldId id="256" r:id="rId8"/>
    <p:sldId id="263" r:id="rId9"/>
    <p:sldId id="264" r:id="rId10"/>
    <p:sldId id="265" r:id="rId11"/>
    <p:sldId id="266" r:id="rId12"/>
    <p:sldId id="269" r:id="rId13"/>
    <p:sldId id="267" r:id="rId14"/>
    <p:sldId id="273" r:id="rId15"/>
    <p:sldId id="277" r:id="rId16"/>
    <p:sldId id="278" r:id="rId17"/>
    <p:sldId id="279" r:id="rId18"/>
    <p:sldId id="280" r:id="rId19"/>
    <p:sldId id="285" r:id="rId20"/>
    <p:sldId id="289" r:id="rId21"/>
    <p:sldId id="290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5 А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Познавательные</c:v>
                </c:pt>
                <c:pt idx="1">
                  <c:v>Коммуникативные</c:v>
                </c:pt>
                <c:pt idx="2">
                  <c:v>Эмоциональные</c:v>
                </c:pt>
                <c:pt idx="3">
                  <c:v>Саморазвития</c:v>
                </c:pt>
                <c:pt idx="4">
                  <c:v>Позиция школьника</c:v>
                </c:pt>
                <c:pt idx="5">
                  <c:v>Достижения успеха</c:v>
                </c:pt>
                <c:pt idx="6">
                  <c:v>Одобрения</c:v>
                </c:pt>
              </c:strCache>
            </c:strRef>
          </c:cat>
          <c:val>
            <c:numRef>
              <c:f>Лист1!$B$2:$B$8</c:f>
              <c:numCache>
                <c:formatCode>0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5 Б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Познавательные</c:v>
                </c:pt>
                <c:pt idx="1">
                  <c:v>Коммуникативные</c:v>
                </c:pt>
                <c:pt idx="2">
                  <c:v>Эмоциональные</c:v>
                </c:pt>
                <c:pt idx="3">
                  <c:v>Саморазвития</c:v>
                </c:pt>
                <c:pt idx="4">
                  <c:v>Позиция школьника</c:v>
                </c:pt>
                <c:pt idx="5">
                  <c:v>Достижения успеха</c:v>
                </c:pt>
                <c:pt idx="6">
                  <c:v>Одобрения</c:v>
                </c:pt>
              </c:strCache>
            </c:strRef>
          </c:cat>
          <c:val>
            <c:numRef>
              <c:f>Лист1!$C$2:$C$8</c:f>
              <c:numCache>
                <c:formatCode>0</c:formatCode>
                <c:ptCount val="7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5 В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Познавательные</c:v>
                </c:pt>
                <c:pt idx="1">
                  <c:v>Коммуникативные</c:v>
                </c:pt>
                <c:pt idx="2">
                  <c:v>Эмоциональные</c:v>
                </c:pt>
                <c:pt idx="3">
                  <c:v>Саморазвития</c:v>
                </c:pt>
                <c:pt idx="4">
                  <c:v>Позиция школьника</c:v>
                </c:pt>
                <c:pt idx="5">
                  <c:v>Достижения успеха</c:v>
                </c:pt>
                <c:pt idx="6">
                  <c:v>Одобрения</c:v>
                </c:pt>
              </c:strCache>
            </c:strRef>
          </c:cat>
          <c:val>
            <c:numRef>
              <c:f>Лист1!$D$2:$D$8</c:f>
              <c:numCache>
                <c:formatCode>0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 Г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Познавательные</c:v>
                </c:pt>
                <c:pt idx="1">
                  <c:v>Коммуникативные</c:v>
                </c:pt>
                <c:pt idx="2">
                  <c:v>Эмоциональные</c:v>
                </c:pt>
                <c:pt idx="3">
                  <c:v>Саморазвития</c:v>
                </c:pt>
                <c:pt idx="4">
                  <c:v>Позиция школьника</c:v>
                </c:pt>
                <c:pt idx="5">
                  <c:v>Достижения успеха</c:v>
                </c:pt>
                <c:pt idx="6">
                  <c:v>Одобрения</c:v>
                </c:pt>
              </c:strCache>
            </c:strRef>
          </c:cat>
          <c:val>
            <c:numRef>
              <c:f>Лист1!$E$2:$E$8</c:f>
              <c:numCache>
                <c:formatCode>0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axId val="64529536"/>
        <c:axId val="64497920"/>
      </c:barChart>
      <c:catAx>
        <c:axId val="64529536"/>
        <c:scaling>
          <c:orientation val="minMax"/>
        </c:scaling>
        <c:axPos val="b"/>
        <c:tickLblPos val="nextTo"/>
        <c:crossAx val="64497920"/>
        <c:crosses val="autoZero"/>
        <c:auto val="1"/>
        <c:lblAlgn val="ctr"/>
        <c:lblOffset val="100"/>
      </c:catAx>
      <c:valAx>
        <c:axId val="64497920"/>
        <c:scaling>
          <c:orientation val="minMax"/>
          <c:max val="3"/>
        </c:scaling>
        <c:axPos val="l"/>
        <c:majorGridlines/>
        <c:numFmt formatCode="0" sourceLinked="1"/>
        <c:tickLblPos val="nextTo"/>
        <c:crossAx val="64529536"/>
        <c:crosses val="autoZero"/>
        <c:crossBetween val="between"/>
        <c:majorUnit val="1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2741846505297963"/>
          <c:y val="5.688778277683669E-2"/>
          <c:w val="0.44726584524156704"/>
          <c:h val="0.8132675852630695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Чувства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Сомнение</c:v>
                </c:pt>
                <c:pt idx="1">
                  <c:v>Усталость</c:v>
                </c:pt>
                <c:pt idx="2">
                  <c:v>Радость</c:v>
                </c:pt>
                <c:pt idx="3">
                  <c:v>Спокойствие</c:v>
                </c:pt>
                <c:pt idx="4">
                  <c:v>Благодарность</c:v>
                </c:pt>
                <c:pt idx="5">
                  <c:v>Желание приходить сюда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0.79</c:v>
                </c:pt>
                <c:pt idx="1">
                  <c:v>0.78</c:v>
                </c:pt>
                <c:pt idx="2">
                  <c:v>0.7100000000000003</c:v>
                </c:pt>
                <c:pt idx="3">
                  <c:v>0.67000000000000048</c:v>
                </c:pt>
                <c:pt idx="4">
                  <c:v>0.64000000000000035</c:v>
                </c:pt>
                <c:pt idx="5">
                  <c:v>0.61000000000000032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16.10.2012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Совещание </a:t>
            </a:r>
            <a:r>
              <a:rPr lang="ru-RU" dirty="0" smtClean="0"/>
              <a:t>по итогам адаптации пятиклассников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Подготовила: Педагог-психолог</a:t>
            </a:r>
          </a:p>
          <a:p>
            <a:r>
              <a:rPr lang="ru-RU" dirty="0" err="1" smtClean="0"/>
              <a:t>Расторгуева-Галичихина</a:t>
            </a:r>
            <a:r>
              <a:rPr lang="ru-RU" dirty="0" smtClean="0"/>
              <a:t> </a:t>
            </a:r>
            <a:r>
              <a:rPr lang="ru-RU" dirty="0" smtClean="0"/>
              <a:t>У.С.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00200"/>
            <a:ext cx="8258204" cy="5043510"/>
          </a:xfrm>
        </p:spPr>
        <p:txBody>
          <a:bodyPr>
            <a:normAutofit/>
          </a:bodyPr>
          <a:lstStyle/>
          <a:p>
            <a:pPr marL="514350" indent="-514350">
              <a:buFont typeface="Wingdings 3"/>
              <a:buAutoNum type="arabicPeriod"/>
            </a:pPr>
            <a:r>
              <a:rPr lang="ru-RU" sz="2800" dirty="0" smtClean="0"/>
              <a:t>Диагностику мотивов учения.</a:t>
            </a:r>
          </a:p>
          <a:p>
            <a:pPr marL="514350" indent="-514350">
              <a:buFont typeface="Wingdings 3"/>
              <a:buAutoNum type="arabicPeriod"/>
            </a:pPr>
            <a:r>
              <a:rPr lang="ru-RU" sz="2800" dirty="0" smtClean="0"/>
              <a:t>Изучение степени удовлетворенности учащихся школьной жизнью.</a:t>
            </a:r>
          </a:p>
          <a:p>
            <a:pPr marL="514350" indent="-514350">
              <a:buFont typeface="Wingdings 3"/>
              <a:buAutoNum type="arabicPeriod"/>
            </a:pPr>
            <a:r>
              <a:rPr lang="ru-RU" sz="2800" dirty="0" smtClean="0"/>
              <a:t>Изучение чувств учащихся, испытываемых в школе.</a:t>
            </a:r>
          </a:p>
          <a:p>
            <a:pPr marL="514350" indent="-514350">
              <a:buFont typeface="Wingdings 3"/>
              <a:buAutoNum type="arabicPeriod"/>
            </a:pPr>
            <a:r>
              <a:rPr lang="ru-RU" sz="2800" dirty="0" smtClean="0"/>
              <a:t>Анкету для учителей, выявляющая детей испытывающих трудности в адаптации.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Наблюдения за учащимися на уроках, переменах. 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Психологическое исследование адаптационного периода включает: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Были выделены следующие шкалы: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Познавательные мотивы</a:t>
            </a:r>
          </a:p>
          <a:p>
            <a:pPr marL="514350" indent="-514350">
              <a:buAutoNum type="arabicPeriod"/>
            </a:pPr>
            <a:r>
              <a:rPr lang="ru-RU" dirty="0" smtClean="0"/>
              <a:t>Коммуникативные мотивы</a:t>
            </a:r>
          </a:p>
          <a:p>
            <a:pPr marL="514350" indent="-514350">
              <a:buAutoNum type="arabicPeriod"/>
            </a:pPr>
            <a:r>
              <a:rPr lang="ru-RU" dirty="0" smtClean="0"/>
              <a:t>Эмоциональные мотивы</a:t>
            </a:r>
          </a:p>
          <a:p>
            <a:pPr marL="514350" indent="-514350">
              <a:buAutoNum type="arabicPeriod"/>
            </a:pPr>
            <a:r>
              <a:rPr lang="ru-RU" dirty="0" smtClean="0"/>
              <a:t>Мотивы саморазвития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Позиция школьника</a:t>
            </a:r>
          </a:p>
          <a:p>
            <a:pPr marL="514350" indent="-514350">
              <a:buAutoNum type="arabicPeriod"/>
            </a:pPr>
            <a:r>
              <a:rPr lang="ru-RU" dirty="0" smtClean="0"/>
              <a:t>Мотивы достижения успеха</a:t>
            </a:r>
          </a:p>
          <a:p>
            <a:pPr marL="514350" indent="-514350">
              <a:buAutoNum type="arabicPeriod"/>
            </a:pPr>
            <a:r>
              <a:rPr lang="ru-RU" dirty="0" smtClean="0"/>
              <a:t>Мотивы одобрения (поощрения, наказания)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Диагностика учебных мотивов.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Уровни  </a:t>
            </a:r>
            <a:r>
              <a:rPr lang="ru-RU" sz="3600" dirty="0" err="1" smtClean="0"/>
              <a:t>сформированности</a:t>
            </a:r>
            <a:r>
              <a:rPr lang="ru-RU" sz="3600" dirty="0" smtClean="0"/>
              <a:t> учебных мотивов 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0037"/>
          <a:ext cx="822960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1771648"/>
                <a:gridCol w="2343152"/>
                <a:gridCol w="2057400"/>
              </a:tblGrid>
              <a:tr h="500065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Высокий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Низкий уровень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 «А»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Мотивы саморазвития</a:t>
                      </a:r>
                    </a:p>
                    <a:p>
                      <a:r>
                        <a:rPr lang="ru-RU" dirty="0" smtClean="0"/>
                        <a:t>Позиция школьника</a:t>
                      </a:r>
                    </a:p>
                    <a:p>
                      <a:r>
                        <a:rPr lang="ru-RU" dirty="0" smtClean="0"/>
                        <a:t>Мотивы</a:t>
                      </a:r>
                      <a:r>
                        <a:rPr lang="ru-RU" baseline="0" dirty="0" smtClean="0"/>
                        <a:t> одобрения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Познавательные мотивы</a:t>
                      </a:r>
                    </a:p>
                    <a:p>
                      <a:r>
                        <a:rPr lang="ru-RU" dirty="0" smtClean="0"/>
                        <a:t>Коммуникативные</a:t>
                      </a:r>
                      <a:r>
                        <a:rPr lang="ru-RU" baseline="0" dirty="0" smtClean="0"/>
                        <a:t> мотивы</a:t>
                      </a:r>
                    </a:p>
                    <a:p>
                      <a:r>
                        <a:rPr lang="ru-RU" baseline="0" dirty="0" smtClean="0"/>
                        <a:t>Эмоциональные мотивы</a:t>
                      </a:r>
                    </a:p>
                    <a:p>
                      <a:r>
                        <a:rPr lang="ru-RU" baseline="0" dirty="0" smtClean="0"/>
                        <a:t>Мотивы достижения успеха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228887">
                <a:tc>
                  <a:txBody>
                    <a:bodyPr/>
                    <a:lstStyle/>
                    <a:p>
                      <a:r>
                        <a:rPr lang="ru-RU" dirty="0" smtClean="0"/>
                        <a:t>5 «Б»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Познавательные мотивы</a:t>
                      </a:r>
                    </a:p>
                    <a:p>
                      <a:r>
                        <a:rPr lang="ru-RU" dirty="0" smtClean="0"/>
                        <a:t>Коммуникативные мотивы</a:t>
                      </a:r>
                    </a:p>
                    <a:p>
                      <a:r>
                        <a:rPr lang="ru-RU" dirty="0" smtClean="0"/>
                        <a:t>Мотивы саморазвития</a:t>
                      </a:r>
                    </a:p>
                    <a:p>
                      <a:r>
                        <a:rPr lang="ru-RU" dirty="0" smtClean="0"/>
                        <a:t>Позиция школьника</a:t>
                      </a:r>
                    </a:p>
                    <a:p>
                      <a:r>
                        <a:rPr lang="ru-RU" dirty="0" smtClean="0"/>
                        <a:t>Мотивы достижения успеха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Эмоциональные мотивы</a:t>
                      </a:r>
                    </a:p>
                    <a:p>
                      <a:r>
                        <a:rPr lang="ru-RU" dirty="0" smtClean="0"/>
                        <a:t>Мотивы одобрения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91474"/>
          <a:ext cx="857256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0"/>
                <a:gridCol w="2143140"/>
                <a:gridCol w="2143140"/>
                <a:gridCol w="2143140"/>
              </a:tblGrid>
              <a:tr h="500066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Высокий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Низкий</a:t>
                      </a:r>
                      <a:r>
                        <a:rPr lang="ru-RU" baseline="0" dirty="0" smtClean="0"/>
                        <a:t> уровень</a:t>
                      </a:r>
                      <a:endParaRPr lang="ru-RU" dirty="0"/>
                    </a:p>
                  </a:txBody>
                  <a:tcPr/>
                </a:tc>
              </a:tr>
              <a:tr h="1860250">
                <a:tc>
                  <a:txBody>
                    <a:bodyPr/>
                    <a:lstStyle/>
                    <a:p>
                      <a:r>
                        <a:rPr lang="ru-RU" dirty="0" smtClean="0"/>
                        <a:t>5 «В»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Познавательные мотивы</a:t>
                      </a:r>
                    </a:p>
                    <a:p>
                      <a:r>
                        <a:rPr lang="ru-RU" dirty="0" smtClean="0"/>
                        <a:t>Позиция школьника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Коммуникативные мотивы</a:t>
                      </a:r>
                    </a:p>
                    <a:p>
                      <a:r>
                        <a:rPr lang="ru-RU" dirty="0" smtClean="0"/>
                        <a:t>Эмоциональные мотивы</a:t>
                      </a:r>
                    </a:p>
                    <a:p>
                      <a:r>
                        <a:rPr lang="ru-RU" dirty="0" smtClean="0"/>
                        <a:t>Мотивы саморазвития</a:t>
                      </a:r>
                    </a:p>
                    <a:p>
                      <a:r>
                        <a:rPr lang="ru-RU" dirty="0" smtClean="0"/>
                        <a:t>Мотивы достижения успеха</a:t>
                      </a:r>
                    </a:p>
                    <a:p>
                      <a:r>
                        <a:rPr lang="ru-RU" dirty="0" smtClean="0"/>
                        <a:t>Мотивы одобрения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23124">
                <a:tc>
                  <a:txBody>
                    <a:bodyPr/>
                    <a:lstStyle/>
                    <a:p>
                      <a:r>
                        <a:rPr lang="ru-RU" dirty="0" smtClean="0"/>
                        <a:t>5 «Г»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Познавательные мотивы</a:t>
                      </a:r>
                    </a:p>
                    <a:p>
                      <a:r>
                        <a:rPr lang="ru-RU" dirty="0" smtClean="0"/>
                        <a:t>Мотивы саморазвития</a:t>
                      </a:r>
                    </a:p>
                    <a:p>
                      <a:r>
                        <a:rPr lang="ru-RU" dirty="0" smtClean="0"/>
                        <a:t>Позиция школьника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Коммуникативные мотивы</a:t>
                      </a:r>
                    </a:p>
                    <a:p>
                      <a:r>
                        <a:rPr lang="ru-RU" dirty="0" smtClean="0"/>
                        <a:t>Эмоциональные мотивы</a:t>
                      </a:r>
                    </a:p>
                    <a:p>
                      <a:r>
                        <a:rPr lang="ru-RU" dirty="0" smtClean="0"/>
                        <a:t>Мотивы достижения успеха</a:t>
                      </a:r>
                    </a:p>
                    <a:p>
                      <a:r>
                        <a:rPr lang="ru-RU" dirty="0" smtClean="0"/>
                        <a:t>Мотивы одобрения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5720" y="1285861"/>
          <a:ext cx="8429684" cy="5442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898"/>
                <a:gridCol w="2487944"/>
                <a:gridCol w="1756196"/>
                <a:gridCol w="2458646"/>
              </a:tblGrid>
              <a:tr h="1236403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Степень удовлетворенности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Учащиеся, имеющие низкую степень удовлетворенности</a:t>
                      </a:r>
                      <a:endParaRPr lang="ru-RU" dirty="0"/>
                    </a:p>
                  </a:txBody>
                  <a:tcPr/>
                </a:tc>
              </a:tr>
              <a:tr h="1383850">
                <a:tc>
                  <a:txBody>
                    <a:bodyPr/>
                    <a:lstStyle/>
                    <a:p>
                      <a:r>
                        <a:rPr lang="ru-RU" dirty="0" smtClean="0"/>
                        <a:t>5 «А»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Филатов Тимофей</a:t>
                      </a:r>
                    </a:p>
                    <a:p>
                      <a:r>
                        <a:rPr lang="ru-RU" dirty="0" smtClean="0"/>
                        <a:t>Миронов Алексей</a:t>
                      </a:r>
                    </a:p>
                    <a:p>
                      <a:r>
                        <a:rPr lang="ru-RU" dirty="0" err="1" smtClean="0"/>
                        <a:t>Липской</a:t>
                      </a:r>
                      <a:r>
                        <a:rPr lang="ru-RU" dirty="0" smtClean="0"/>
                        <a:t> Гоша</a:t>
                      </a:r>
                    </a:p>
                    <a:p>
                      <a:r>
                        <a:rPr lang="ru-RU" dirty="0" smtClean="0"/>
                        <a:t>Кузьменков</a:t>
                      </a:r>
                      <a:r>
                        <a:rPr lang="ru-RU" baseline="0" dirty="0" smtClean="0"/>
                        <a:t> Артем</a:t>
                      </a:r>
                    </a:p>
                    <a:p>
                      <a:r>
                        <a:rPr lang="ru-RU" baseline="0" dirty="0" smtClean="0"/>
                        <a:t>Авдеева Полина</a:t>
                      </a:r>
                      <a:endParaRPr lang="ru-RU" dirty="0"/>
                    </a:p>
                  </a:txBody>
                  <a:tcPr/>
                </a:tc>
              </a:tr>
              <a:tr h="1383850">
                <a:tc>
                  <a:txBody>
                    <a:bodyPr/>
                    <a:lstStyle/>
                    <a:p>
                      <a:r>
                        <a:rPr lang="ru-RU" dirty="0" smtClean="0"/>
                        <a:t>5 «Б»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Средняя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Кирсаков</a:t>
                      </a:r>
                      <a:r>
                        <a:rPr lang="ru-RU" dirty="0" smtClean="0"/>
                        <a:t> Арсений</a:t>
                      </a:r>
                    </a:p>
                    <a:p>
                      <a:r>
                        <a:rPr lang="ru-RU" dirty="0" err="1" smtClean="0"/>
                        <a:t>Манюкова</a:t>
                      </a:r>
                      <a:r>
                        <a:rPr lang="ru-RU" baseline="0" dirty="0" smtClean="0"/>
                        <a:t> Таня</a:t>
                      </a:r>
                    </a:p>
                    <a:p>
                      <a:r>
                        <a:rPr lang="ru-RU" baseline="0" dirty="0" smtClean="0"/>
                        <a:t>Мартынов Рома</a:t>
                      </a:r>
                    </a:p>
                    <a:p>
                      <a:r>
                        <a:rPr lang="ru-RU" baseline="0" dirty="0" err="1" smtClean="0"/>
                        <a:t>Кобин</a:t>
                      </a:r>
                      <a:r>
                        <a:rPr lang="ru-RU" baseline="0" dirty="0" smtClean="0"/>
                        <a:t> Степан</a:t>
                      </a:r>
                    </a:p>
                    <a:p>
                      <a:r>
                        <a:rPr lang="ru-RU" baseline="0" dirty="0" smtClean="0"/>
                        <a:t>Антонов Евгений</a:t>
                      </a:r>
                      <a:endParaRPr lang="ru-RU" dirty="0"/>
                    </a:p>
                  </a:txBody>
                  <a:tcPr/>
                </a:tc>
              </a:tr>
              <a:tr h="345963">
                <a:tc>
                  <a:txBody>
                    <a:bodyPr/>
                    <a:lstStyle/>
                    <a:p>
                      <a:r>
                        <a:rPr lang="ru-RU" dirty="0" smtClean="0"/>
                        <a:t>5 «В»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64907">
                <a:tc>
                  <a:txBody>
                    <a:bodyPr/>
                    <a:lstStyle/>
                    <a:p>
                      <a:r>
                        <a:rPr lang="ru-RU" dirty="0" smtClean="0"/>
                        <a:t>5 «Г»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Федотова Алена</a:t>
                      </a:r>
                    </a:p>
                    <a:p>
                      <a:r>
                        <a:rPr lang="ru-RU" dirty="0" err="1" smtClean="0"/>
                        <a:t>Буяновский</a:t>
                      </a:r>
                      <a:r>
                        <a:rPr lang="ru-RU" dirty="0" smtClean="0"/>
                        <a:t> Сергей</a:t>
                      </a:r>
                    </a:p>
                    <a:p>
                      <a:r>
                        <a:rPr lang="ru-RU" dirty="0" err="1" smtClean="0"/>
                        <a:t>Янсонс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Андрюс</a:t>
                      </a:r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Удовлетворенность учащихся школьной жизнью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1154098"/>
          </a:xfrm>
        </p:spPr>
        <p:txBody>
          <a:bodyPr>
            <a:noAutofit/>
          </a:bodyPr>
          <a:lstStyle/>
          <a:p>
            <a:r>
              <a:rPr lang="ru-RU" sz="3600" dirty="0" smtClean="0"/>
              <a:t>5 «А» класс</a:t>
            </a:r>
            <a:endParaRPr lang="ru-RU" sz="3600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Мне нравится в школе…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Мне не нравится в школе…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Общение с одноклассниками, друзьями – 40%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Учителя – 40%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Большая школа, кабинеты – 15%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Учиться – 15%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Большая нагрузка (много уроков, много домашнего задания )– 22%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Некоторые учителя – 18%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Старшеклассники – 15%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Короткие перемены – 15%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5 «Б» класс</a:t>
            </a: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Мне нравится в школе…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Мне не нравится в школе…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Общение с одноклассниками, друзьями – 40%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Учителя – 28%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Новые уроки – 16%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Большая нагрузка (много уроков, много домашнего задания, учеба по субботам ) – 24%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Оскорбления от мальчиков – 12%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5 «В» класс</a:t>
            </a: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Мне нравится в школе..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Мне не нравится в школе…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Общение с одноклассниками, друзьями – 50%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Учителя – 27%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Интересные уроки – 27%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Большая школа, кабинеты – 18%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Большая нагрузка (много уроков, много домашнего задания, учеба по субботам) – 22%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Новый класс – 14%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5 «Г» класс</a:t>
            </a: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Мне нравится в школе…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Мне не нравится в школе…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Новые уроки – 21%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Учителя – 21%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Одноклассники – 21%</a:t>
            </a:r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Недружелюбная атмосфера в классе (ссоры, оскорбления, унижение, зависть) – 60%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Большая нагрузка (много уроков, много домашнего задания, учеба по субботам) – 21%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 «Чувства в школе»</a:t>
            </a:r>
            <a:endParaRPr lang="ru-RU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Преобладают чувства, имеющие негативную окраску: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Неудовлетворенность собой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Раздражение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Беспокойство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Обида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Страх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5 «Г» класс</a:t>
            </a:r>
            <a:endParaRPr lang="ru-RU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5429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Учащиеся, имеющие некоторые трудности.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5 «А» класс: </a:t>
            </a:r>
            <a:r>
              <a:rPr lang="ru-RU" dirty="0" err="1" smtClean="0"/>
              <a:t>Бурянина</a:t>
            </a:r>
            <a:r>
              <a:rPr lang="ru-RU" dirty="0" smtClean="0"/>
              <a:t> Настя, Трошин Никита, Антипова Катя, Беляева Кристина.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5 «Б» класс: </a:t>
            </a:r>
            <a:r>
              <a:rPr lang="ru-RU" dirty="0" err="1" smtClean="0"/>
              <a:t>Шабельников</a:t>
            </a:r>
            <a:r>
              <a:rPr lang="ru-RU" dirty="0" smtClean="0"/>
              <a:t> Алексей, Вдовин Дима, Антонов Евгений, </a:t>
            </a:r>
            <a:r>
              <a:rPr lang="ru-RU" dirty="0" err="1" smtClean="0"/>
              <a:t>Кобин</a:t>
            </a:r>
            <a:r>
              <a:rPr lang="ru-RU" dirty="0" smtClean="0"/>
              <a:t> Степан, </a:t>
            </a:r>
            <a:r>
              <a:rPr lang="ru-RU" dirty="0" err="1" smtClean="0"/>
              <a:t>Лорви</a:t>
            </a:r>
            <a:r>
              <a:rPr lang="ru-RU" dirty="0" smtClean="0"/>
              <a:t> Игорь, Прохоров Даниил.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5 «В» класс: </a:t>
            </a:r>
            <a:r>
              <a:rPr lang="ru-RU" dirty="0" err="1" smtClean="0"/>
              <a:t>Ирхипов</a:t>
            </a:r>
            <a:r>
              <a:rPr lang="ru-RU" dirty="0" smtClean="0"/>
              <a:t> Михаил, Диденко Даниил, </a:t>
            </a:r>
            <a:r>
              <a:rPr lang="ru-RU" dirty="0" err="1" smtClean="0"/>
              <a:t>Поташев</a:t>
            </a:r>
            <a:r>
              <a:rPr lang="ru-RU" dirty="0" smtClean="0"/>
              <a:t> Игорь, Борисов Всеволод, Денисов Антон.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5 «Г» класс: </a:t>
            </a:r>
            <a:r>
              <a:rPr lang="ru-RU" dirty="0" err="1" smtClean="0"/>
              <a:t>Конош</a:t>
            </a:r>
            <a:r>
              <a:rPr lang="ru-RU" dirty="0" smtClean="0"/>
              <a:t> Дима, Мамонтова Лера.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79690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Анализ анкет учителей</a:t>
            </a:r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285860"/>
            <a:ext cx="8186766" cy="47214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5 «А» класс: </a:t>
            </a:r>
          </a:p>
          <a:p>
            <a:pPr>
              <a:buNone/>
            </a:pPr>
            <a:r>
              <a:rPr lang="ru-RU" b="1" dirty="0" err="1" smtClean="0"/>
              <a:t>Бурянина</a:t>
            </a:r>
            <a:r>
              <a:rPr lang="ru-RU" b="1" dirty="0" smtClean="0"/>
              <a:t> Настя </a:t>
            </a:r>
            <a:r>
              <a:rPr lang="ru-RU" dirty="0" smtClean="0"/>
              <a:t>– не проявляет активности и интереса к процессу учения, часто отвлекается, не работает с классом, «отсиживается на уроках». Часто поднимает руку и не дает ответа на вопрос, при этом очень волнуется, не может ничего сказать.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15328" cy="71438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Наблюдение на уроках.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Обратить особое внимание.</a:t>
            </a: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428604"/>
            <a:ext cx="8329642" cy="64293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5 «Б» класс:</a:t>
            </a:r>
          </a:p>
          <a:p>
            <a:pPr>
              <a:buNone/>
            </a:pPr>
            <a:r>
              <a:rPr lang="ru-RU" b="1" dirty="0" smtClean="0"/>
              <a:t>Антонов Евгений </a:t>
            </a:r>
            <a:r>
              <a:rPr lang="ru-RU" dirty="0" smtClean="0"/>
              <a:t>– частые замечания за нарушение дисциплины. Очень много привлекает к себе внимания. Нецензурно выражается. Сидит на уроке с телефонов в руке. Совершает очень много движений руками (повышенная активность).</a:t>
            </a:r>
          </a:p>
          <a:p>
            <a:pPr>
              <a:buNone/>
            </a:pPr>
            <a:r>
              <a:rPr lang="ru-RU" b="1" dirty="0" err="1" smtClean="0"/>
              <a:t>Шабельников</a:t>
            </a:r>
            <a:r>
              <a:rPr lang="ru-RU" b="1" dirty="0" smtClean="0"/>
              <a:t> Алексей </a:t>
            </a:r>
            <a:r>
              <a:rPr lang="ru-RU" dirty="0" smtClean="0"/>
              <a:t>– работает лежа за партой, поднимает голову, если нужно поболтать с кем-то. На уроке может заниматься посторонними делами (что-то вырезать, рисовать). Может позволить себе встать без разрешения и нецензурно выражаться. </a:t>
            </a:r>
          </a:p>
          <a:p>
            <a:pPr>
              <a:buNone/>
            </a:pPr>
            <a:r>
              <a:rPr lang="ru-RU" b="1" dirty="0" err="1" smtClean="0"/>
              <a:t>Кобин</a:t>
            </a:r>
            <a:r>
              <a:rPr lang="ru-RU" b="1" dirty="0" smtClean="0"/>
              <a:t> Степан </a:t>
            </a:r>
            <a:r>
              <a:rPr lang="ru-RU" dirty="0" smtClean="0"/>
              <a:t>– часто отвлекается на уроках, много замечаний.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428604"/>
            <a:ext cx="8858312" cy="62865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100" b="1" dirty="0" smtClean="0">
                <a:solidFill>
                  <a:srgbClr val="FF0000"/>
                </a:solidFill>
              </a:rPr>
              <a:t>5 «В» класс:</a:t>
            </a:r>
          </a:p>
          <a:p>
            <a:pPr>
              <a:buNone/>
            </a:pPr>
            <a:r>
              <a:rPr lang="ru-RU" sz="2100" b="1" dirty="0" smtClean="0"/>
              <a:t>Диденко Даниил </a:t>
            </a:r>
            <a:r>
              <a:rPr lang="ru-RU" sz="2100" dirty="0" smtClean="0"/>
              <a:t>– часто отвлекается на уроках, может говорить вместе с учителем, часто перебивает, комментирует в слух. Много движений за партой, не может спокойно сидеть из-за этого часто отвлекается и не успевает.</a:t>
            </a:r>
          </a:p>
          <a:p>
            <a:pPr>
              <a:buNone/>
            </a:pPr>
            <a:r>
              <a:rPr lang="ru-RU" sz="2100" b="1" dirty="0" smtClean="0"/>
              <a:t>Денисов Антон </a:t>
            </a:r>
            <a:r>
              <a:rPr lang="ru-RU" sz="2100" dirty="0" smtClean="0"/>
              <a:t>– работает в своем режиме, часто отвлекается. Наблюдается потребность что-то делать руками. Может заниматься посторонними делами, но всегда отвечает на вопросы учителя (быстрая переключаемость внимания). Быстро справляется с заданиями при самостоятельной работе (в это время его нужно чем-то занять). Демонстративное поведение на похвалу в его адрес.</a:t>
            </a:r>
          </a:p>
          <a:p>
            <a:pPr>
              <a:buNone/>
            </a:pPr>
            <a:r>
              <a:rPr lang="ru-RU" sz="2100" b="1" dirty="0" err="1" smtClean="0"/>
              <a:t>Поташев</a:t>
            </a:r>
            <a:r>
              <a:rPr lang="ru-RU" sz="2100" b="1" dirty="0" smtClean="0"/>
              <a:t> Игорь </a:t>
            </a:r>
            <a:r>
              <a:rPr lang="ru-RU" sz="2100" dirty="0" smtClean="0"/>
              <a:t>– часто отвлекается, рассеянное внимание. Требует дополнительного объяснения задания. </a:t>
            </a:r>
          </a:p>
          <a:p>
            <a:pPr>
              <a:buNone/>
            </a:pPr>
            <a:r>
              <a:rPr lang="ru-RU" sz="2100" b="1" dirty="0" smtClean="0"/>
              <a:t>Фомин Арсений </a:t>
            </a:r>
            <a:r>
              <a:rPr lang="ru-RU" sz="2100" dirty="0" smtClean="0"/>
              <a:t>– быстро справляется с поставленной задачей, руку поднимает, но интереса к учению не наблюдается, так как «всегда успешен» (давать интересные дополнительные задания).</a:t>
            </a:r>
            <a:endParaRPr lang="ru-RU" sz="2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500042"/>
            <a:ext cx="8329642" cy="60007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5 «Г» класс:</a:t>
            </a:r>
          </a:p>
          <a:p>
            <a:pPr>
              <a:buNone/>
            </a:pPr>
            <a:r>
              <a:rPr lang="ru-RU" b="1" dirty="0" smtClean="0"/>
              <a:t>Песков Саша </a:t>
            </a:r>
            <a:r>
              <a:rPr lang="ru-RU" dirty="0" smtClean="0"/>
              <a:t>– не включен в работу класс, не следит за заданиями, не проявляет активности. Часты замечания из-за отвлечений. </a:t>
            </a:r>
          </a:p>
          <a:p>
            <a:pPr>
              <a:buNone/>
            </a:pPr>
            <a:r>
              <a:rPr lang="ru-RU" b="1" dirty="0" err="1" smtClean="0"/>
              <a:t>Конош</a:t>
            </a:r>
            <a:r>
              <a:rPr lang="ru-RU" b="1" dirty="0" smtClean="0"/>
              <a:t> Дима </a:t>
            </a:r>
            <a:r>
              <a:rPr lang="ru-RU" dirty="0" smtClean="0"/>
              <a:t>– пытается дать быстрый ответ на вопрос учителя, но делает ошибки. Наблюдаются детские реакции на похвалу, «детская речь». </a:t>
            </a:r>
          </a:p>
          <a:p>
            <a:pPr>
              <a:buNone/>
            </a:pPr>
            <a:r>
              <a:rPr lang="ru-RU" b="1" dirty="0" err="1" smtClean="0"/>
              <a:t>Янсонс</a:t>
            </a:r>
            <a:r>
              <a:rPr lang="ru-RU" b="1" dirty="0" smtClean="0"/>
              <a:t> </a:t>
            </a:r>
            <a:r>
              <a:rPr lang="ru-RU" b="1" dirty="0" err="1" smtClean="0"/>
              <a:t>Андрюс</a:t>
            </a:r>
            <a:r>
              <a:rPr lang="ru-RU" b="1" dirty="0" smtClean="0"/>
              <a:t> </a:t>
            </a:r>
            <a:r>
              <a:rPr lang="ru-RU" dirty="0" smtClean="0"/>
              <a:t>– часто отвлекается на уроках, много </a:t>
            </a:r>
            <a:r>
              <a:rPr lang="ru-RU" dirty="0" smtClean="0"/>
              <a:t>замечаний, очень «предвзято» себя ведет, может высказать реплики в сторону учителя, если ему делают замечание.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142984"/>
            <a:ext cx="8329642" cy="550072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900" dirty="0" smtClean="0"/>
              <a:t>1. Общайтесь с ребенком на эмоциональном уровне.</a:t>
            </a:r>
          </a:p>
          <a:p>
            <a:pPr lvl="0">
              <a:buNone/>
            </a:pPr>
            <a:r>
              <a:rPr lang="ru-RU" sz="2900" dirty="0" smtClean="0"/>
              <a:t>2. Оценивайте проступок учащегося, не переходя на личность.</a:t>
            </a:r>
          </a:p>
          <a:p>
            <a:pPr>
              <a:buNone/>
            </a:pPr>
            <a:r>
              <a:rPr lang="ru-RU" sz="2900" dirty="0" smtClean="0"/>
              <a:t>3. При оценивании ответа учащегося аргументируйте выставление оценки</a:t>
            </a:r>
          </a:p>
          <a:p>
            <a:pPr lvl="0">
              <a:buNone/>
            </a:pPr>
            <a:r>
              <a:rPr lang="ru-RU" sz="2900" dirty="0" smtClean="0"/>
              <a:t>4. Демонстрировать учащимся собственную заинтересованность материалом, изучаемым на каждом конкретном учебном предмете.</a:t>
            </a:r>
          </a:p>
          <a:p>
            <a:pPr lvl="0">
              <a:buNone/>
            </a:pPr>
            <a:r>
              <a:rPr lang="ru-RU" sz="2900" dirty="0" smtClean="0"/>
              <a:t>5. Включать в объяснение примеры из жизненного опыта детей 5 -8 классов.</a:t>
            </a:r>
          </a:p>
          <a:p>
            <a:pPr lvl="0">
              <a:buNone/>
            </a:pPr>
            <a:r>
              <a:rPr lang="ru-RU" sz="2900" dirty="0" smtClean="0"/>
              <a:t>6. По возможности старайтесь связать изучаемый материал с его использование в будущем, в конкретной деятельности.</a:t>
            </a:r>
          </a:p>
          <a:p>
            <a:pPr lvl="0">
              <a:buNone/>
            </a:pPr>
            <a:r>
              <a:rPr lang="ru-RU" sz="2900" dirty="0" smtClean="0"/>
              <a:t>7. Не зависимо от академической успеваемости учащегося, постарайтесь создать ситуацию успеха на уроке для каждого учащегося. </a:t>
            </a:r>
          </a:p>
          <a:p>
            <a:pPr lvl="0">
              <a:buNone/>
            </a:pPr>
            <a:r>
              <a:rPr lang="ru-RU" sz="2900" dirty="0" smtClean="0"/>
              <a:t>8</a:t>
            </a:r>
            <a:r>
              <a:rPr lang="ru-RU" sz="2900" dirty="0" smtClean="0"/>
              <a:t>. </a:t>
            </a:r>
            <a:r>
              <a:rPr lang="ru-RU" sz="2900" dirty="0" smtClean="0"/>
              <a:t>Чаще использовать коллективные формы работы, учить взаимодействию в группе при выполнении заданий.</a:t>
            </a:r>
          </a:p>
          <a:p>
            <a:pPr lvl="0">
              <a:buNone/>
            </a:pPr>
            <a:r>
              <a:rPr lang="ru-RU" sz="2900" dirty="0" smtClean="0"/>
              <a:t>9</a:t>
            </a:r>
            <a:r>
              <a:rPr lang="ru-RU" sz="2900" dirty="0" smtClean="0"/>
              <a:t>. </a:t>
            </a:r>
            <a:r>
              <a:rPr lang="ru-RU" sz="2900" dirty="0" smtClean="0"/>
              <a:t>Использовать нетрадиционные формы домашних заданий.</a:t>
            </a:r>
          </a:p>
          <a:p>
            <a:pPr lvl="0">
              <a:buNone/>
            </a:pPr>
            <a:r>
              <a:rPr lang="ru-RU" sz="2900" dirty="0" smtClean="0"/>
              <a:t>10.  </a:t>
            </a:r>
            <a:r>
              <a:rPr lang="ru-RU" sz="2900" dirty="0" smtClean="0"/>
              <a:t>Классному руководителю работать над сплочением ученического коллектива, т.к. удовольствие от посещения школы зависит от атмосферы в классе.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72547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Рекомендации учителям.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643050"/>
            <a:ext cx="8258204" cy="50006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ru-RU" sz="2800" dirty="0" smtClean="0"/>
              <a:t>1) </a:t>
            </a:r>
            <a:r>
              <a:rPr lang="ru-RU" sz="2800" b="1" dirty="0" smtClean="0"/>
              <a:t>Определение  правила.</a:t>
            </a:r>
            <a:endParaRPr lang="ru-RU" sz="2800" dirty="0" smtClean="0"/>
          </a:p>
          <a:p>
            <a:pPr>
              <a:lnSpc>
                <a:spcPct val="90000"/>
              </a:lnSpc>
              <a:buNone/>
            </a:pPr>
            <a:r>
              <a:rPr lang="ru-RU" sz="2800" dirty="0" smtClean="0"/>
              <a:t>2) </a:t>
            </a:r>
            <a:r>
              <a:rPr lang="ru-RU" sz="2800" b="1" dirty="0" smtClean="0"/>
              <a:t>Обсуждение правила.</a:t>
            </a:r>
            <a:r>
              <a:rPr lang="ru-RU" sz="2800" dirty="0" smtClean="0"/>
              <a:t> Узнать мнение учеников по этому поводу, обсудить и заключить соглашение о соблюдении правила. </a:t>
            </a:r>
          </a:p>
          <a:p>
            <a:pPr>
              <a:lnSpc>
                <a:spcPct val="90000"/>
              </a:lnSpc>
              <a:buNone/>
            </a:pPr>
            <a:r>
              <a:rPr lang="ru-RU" sz="2800" dirty="0" smtClean="0"/>
              <a:t>3)</a:t>
            </a:r>
            <a:r>
              <a:rPr lang="ru-RU" sz="2800" b="1" dirty="0" smtClean="0"/>
              <a:t>Определение последствий.</a:t>
            </a:r>
            <a:r>
              <a:rPr lang="ru-RU" sz="2800" dirty="0" smtClean="0"/>
              <a:t> Вы должны решить, что делать, когда ученик нарушает правило или не следует процедуре. Заранее установленные последствия - что будет, если правила нарушаются, это позволяет ученикам предвидеть ситуацию и отвечать за свои действия. </a:t>
            </a:r>
          </a:p>
          <a:p>
            <a:pPr>
              <a:lnSpc>
                <a:spcPct val="90000"/>
              </a:lnSpc>
              <a:buNone/>
            </a:pPr>
            <a:r>
              <a:rPr lang="ru-RU" sz="2800" dirty="0" smtClean="0"/>
              <a:t>4) </a:t>
            </a:r>
            <a:r>
              <a:rPr lang="ru-RU" sz="2800" b="1" dirty="0" smtClean="0"/>
              <a:t>Соблюдение правил.</a:t>
            </a:r>
            <a:r>
              <a:rPr lang="ru-RU" sz="2800" dirty="0" smtClean="0"/>
              <a:t> Детальный контроль, особенно вначале. Добиться соблюдения</a:t>
            </a:r>
            <a:r>
              <a:rPr lang="ru-RU" sz="2800" b="1" dirty="0" smtClean="0"/>
              <a:t> </a:t>
            </a:r>
            <a:r>
              <a:rPr lang="ru-RU" sz="2800" dirty="0" smtClean="0"/>
              <a:t>детьми  модели правильного поведения.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15328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Нормативная регуляция поведения учащихся в школе. Установление правил.</a:t>
            </a:r>
            <a:endParaRPr lang="ru-RU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Давайте сотрудничать!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485</TotalTime>
  <Words>1220</Words>
  <Application>Microsoft Office PowerPoint</Application>
  <PresentationFormat>Экран (4:3)</PresentationFormat>
  <Paragraphs>175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Открытая</vt:lpstr>
      <vt:lpstr>Совещание по итогам адаптации пятиклассников</vt:lpstr>
      <vt:lpstr>Психологическое исследование адаптационного периода включает:</vt:lpstr>
      <vt:lpstr>Диагностика учебных мотивов.</vt:lpstr>
      <vt:lpstr>Уровни  сформированности учебных мотивов .</vt:lpstr>
      <vt:lpstr>Слайд 5</vt:lpstr>
      <vt:lpstr>Слайд 6</vt:lpstr>
      <vt:lpstr>Удовлетворенность учащихся школьной жизнью</vt:lpstr>
      <vt:lpstr>5 «А» класс</vt:lpstr>
      <vt:lpstr>5 «Б» класс</vt:lpstr>
      <vt:lpstr>5 «В» класс</vt:lpstr>
      <vt:lpstr>5 «Г» класс</vt:lpstr>
      <vt:lpstr> «Чувства в школе»</vt:lpstr>
      <vt:lpstr>5 «Г» класс</vt:lpstr>
      <vt:lpstr>Анализ анкет учителей</vt:lpstr>
      <vt:lpstr>Наблюдение на уроках. Обратить особое внимание.</vt:lpstr>
      <vt:lpstr>Слайд 16</vt:lpstr>
      <vt:lpstr>Слайд 17</vt:lpstr>
      <vt:lpstr>Слайд 18</vt:lpstr>
      <vt:lpstr>Рекомендации учителям.</vt:lpstr>
      <vt:lpstr>Нормативная регуляция поведения учащихся в школе. Установление правил.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Диагностика «Учебная мотивация»</dc:title>
  <cp:lastModifiedBy>predmetnik</cp:lastModifiedBy>
  <cp:revision>34</cp:revision>
  <dcterms:modified xsi:type="dcterms:W3CDTF">2012-10-16T10:25:55Z</dcterms:modified>
</cp:coreProperties>
</file>