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56" r:id="rId2"/>
    <p:sldId id="263" r:id="rId3"/>
    <p:sldId id="262" r:id="rId4"/>
    <p:sldId id="259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82" r:id="rId20"/>
    <p:sldId id="283" r:id="rId21"/>
    <p:sldId id="284" r:id="rId22"/>
    <p:sldId id="288" r:id="rId23"/>
    <p:sldId id="289" r:id="rId24"/>
    <p:sldId id="260" r:id="rId25"/>
    <p:sldId id="278" r:id="rId26"/>
    <p:sldId id="279" r:id="rId27"/>
    <p:sldId id="280" r:id="rId28"/>
    <p:sldId id="281" r:id="rId29"/>
  </p:sldIdLst>
  <p:sldSz cx="9144000" cy="6858000" type="screen4x3"/>
  <p:notesSz cx="6858000" cy="9144000"/>
  <p:custDataLst>
    <p:tags r:id="rId31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10 "А" класс</a:t>
            </a:r>
          </a:p>
        </c:rich>
      </c:tx>
      <c:layout/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10 "А" класс</c:v>
                </c:pt>
              </c:strCache>
            </c:strRef>
          </c:tx>
          <c:spPr>
            <a:solidFill>
              <a:srgbClr val="FF0000"/>
            </a:solidFill>
          </c:spPr>
          <c:dPt>
            <c:idx val="1"/>
            <c:spPr>
              <a:solidFill>
                <a:srgbClr val="FFFF00"/>
              </a:solidFill>
            </c:spPr>
          </c:dPt>
          <c:dPt>
            <c:idx val="2"/>
            <c:spPr>
              <a:solidFill>
                <a:srgbClr val="00B0F0"/>
              </a:solidFill>
            </c:spPr>
          </c:dPt>
          <c:dPt>
            <c:idx val="3"/>
            <c:spPr>
              <a:solidFill>
                <a:srgbClr val="7030A0"/>
              </a:solidFill>
            </c:spPr>
          </c:dPt>
          <c:dLbls>
            <c:dLbl>
              <c:idx val="0"/>
              <c:layout/>
              <c:showVal val="1"/>
            </c:dLbl>
            <c:dLbl>
              <c:idx val="1"/>
              <c:layout/>
              <c:showVal val="1"/>
            </c:dLbl>
            <c:dLbl>
              <c:idx val="2"/>
              <c:layout/>
              <c:showVal val="1"/>
            </c:dLbl>
            <c:dLbl>
              <c:idx val="3"/>
              <c:layout/>
              <c:showVal val="1"/>
            </c:dLbl>
            <c:delete val="1"/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</c:dLbls>
          <c:cat>
            <c:strRef>
              <c:f>Лист1!$A$2:$A$5</c:f>
              <c:strCache>
                <c:ptCount val="4"/>
                <c:pt idx="0">
                  <c:v>Синтетический стиль</c:v>
                </c:pt>
                <c:pt idx="1">
                  <c:v>Прагматический стиль</c:v>
                </c:pt>
                <c:pt idx="2">
                  <c:v>Аналитический стиль</c:v>
                </c:pt>
                <c:pt idx="3">
                  <c:v>Реалистический стиль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7.0000000000000034E-2</c:v>
                </c:pt>
                <c:pt idx="1">
                  <c:v>0.14000000000000001</c:v>
                </c:pt>
                <c:pt idx="2">
                  <c:v>0.43000000000000016</c:v>
                </c:pt>
                <c:pt idx="3">
                  <c:v>0.36000000000000015</c:v>
                </c:pt>
              </c:numCache>
            </c:numRef>
          </c:val>
        </c:ser>
        <c:shape val="box"/>
        <c:axId val="35588352"/>
        <c:axId val="35598336"/>
        <c:axId val="0"/>
      </c:bar3DChart>
      <c:catAx>
        <c:axId val="35588352"/>
        <c:scaling>
          <c:orientation val="minMax"/>
        </c:scaling>
        <c:axPos val="b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35598336"/>
        <c:crosses val="autoZero"/>
        <c:auto val="1"/>
        <c:lblAlgn val="ctr"/>
        <c:lblOffset val="100"/>
      </c:catAx>
      <c:valAx>
        <c:axId val="35598336"/>
        <c:scaling>
          <c:orientation val="minMax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35588352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10 "Б" класс</a:t>
            </a:r>
          </a:p>
        </c:rich>
      </c:tx>
      <c:layout/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10 "Б" класс</c:v>
                </c:pt>
              </c:strCache>
            </c:strRef>
          </c:tx>
          <c:dPt>
            <c:idx val="0"/>
            <c:spPr>
              <a:solidFill>
                <a:srgbClr val="FF0000"/>
              </a:solidFill>
            </c:spPr>
          </c:dPt>
          <c:dPt>
            <c:idx val="1"/>
            <c:spPr>
              <a:solidFill>
                <a:srgbClr val="FFFF00"/>
              </a:solidFill>
            </c:spPr>
          </c:dPt>
          <c:dPt>
            <c:idx val="2"/>
            <c:spPr>
              <a:solidFill>
                <a:srgbClr val="00B050"/>
              </a:solidFill>
            </c:spPr>
          </c:dPt>
          <c:dPt>
            <c:idx val="3"/>
            <c:spPr>
              <a:solidFill>
                <a:srgbClr val="0070C0"/>
              </a:solidFill>
            </c:spPr>
          </c:dPt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Синтетический стиль</c:v>
                </c:pt>
                <c:pt idx="1">
                  <c:v>Прагматический стиль</c:v>
                </c:pt>
                <c:pt idx="2">
                  <c:v>Аналитический стиль</c:v>
                </c:pt>
                <c:pt idx="3">
                  <c:v>Реалистический стиль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0.2</c:v>
                </c:pt>
                <c:pt idx="1">
                  <c:v>0.2</c:v>
                </c:pt>
                <c:pt idx="2">
                  <c:v>0.4</c:v>
                </c:pt>
                <c:pt idx="3">
                  <c:v>0.2</c:v>
                </c:pt>
              </c:numCache>
            </c:numRef>
          </c:val>
        </c:ser>
        <c:shape val="box"/>
        <c:axId val="53421952"/>
        <c:axId val="53423488"/>
        <c:axId val="0"/>
      </c:bar3DChart>
      <c:catAx>
        <c:axId val="53421952"/>
        <c:scaling>
          <c:orientation val="minMax"/>
        </c:scaling>
        <c:axPos val="b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53423488"/>
        <c:crosses val="autoZero"/>
        <c:auto val="1"/>
        <c:lblAlgn val="ctr"/>
        <c:lblOffset val="100"/>
      </c:catAx>
      <c:valAx>
        <c:axId val="53423488"/>
        <c:scaling>
          <c:orientation val="minMax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53421952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10 "В" класс</a:t>
            </a:r>
          </a:p>
        </c:rich>
      </c:tx>
      <c:layout/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10 "В" класс</c:v>
                </c:pt>
              </c:strCache>
            </c:strRef>
          </c:tx>
          <c:spPr>
            <a:solidFill>
              <a:srgbClr val="FF0000"/>
            </a:solidFill>
          </c:spPr>
          <c:dPt>
            <c:idx val="1"/>
            <c:spPr>
              <a:solidFill>
                <a:srgbClr val="00B0F0"/>
              </a:solidFill>
            </c:spPr>
          </c:dPt>
          <c:dPt>
            <c:idx val="2"/>
            <c:spPr>
              <a:solidFill>
                <a:srgbClr val="7030A0"/>
              </a:solidFill>
            </c:spPr>
          </c:dPt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</c:dLbls>
          <c:cat>
            <c:strRef>
              <c:f>Лист1!$A$2:$A$4</c:f>
              <c:strCache>
                <c:ptCount val="3"/>
                <c:pt idx="0">
                  <c:v>Прагматический стиль</c:v>
                </c:pt>
                <c:pt idx="1">
                  <c:v>Аналитический стиль</c:v>
                </c:pt>
                <c:pt idx="2">
                  <c:v>Реалистический стиль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0.17</c:v>
                </c:pt>
                <c:pt idx="1">
                  <c:v>0.43000000000000016</c:v>
                </c:pt>
                <c:pt idx="2">
                  <c:v>0.39000000000000018</c:v>
                </c:pt>
              </c:numCache>
            </c:numRef>
          </c:val>
        </c:ser>
        <c:shape val="box"/>
        <c:axId val="53469568"/>
        <c:axId val="53471104"/>
        <c:axId val="0"/>
      </c:bar3DChart>
      <c:catAx>
        <c:axId val="53469568"/>
        <c:scaling>
          <c:orientation val="minMax"/>
        </c:scaling>
        <c:axPos val="b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53471104"/>
        <c:crosses val="autoZero"/>
        <c:auto val="1"/>
        <c:lblAlgn val="ctr"/>
        <c:lblOffset val="100"/>
      </c:catAx>
      <c:valAx>
        <c:axId val="53471104"/>
        <c:scaling>
          <c:orientation val="minMax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53469568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10 "Г" класс</a:t>
            </a:r>
          </a:p>
        </c:rich>
      </c:tx>
      <c:layout/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10 "Г" класс</c:v>
                </c:pt>
              </c:strCache>
            </c:strRef>
          </c:tx>
          <c:spPr>
            <a:solidFill>
              <a:srgbClr val="FF0000"/>
            </a:solidFill>
          </c:spPr>
          <c:dPt>
            <c:idx val="1"/>
            <c:spPr>
              <a:solidFill>
                <a:srgbClr val="FFFF00"/>
              </a:solidFill>
            </c:spPr>
          </c:dPt>
          <c:dPt>
            <c:idx val="2"/>
            <c:spPr>
              <a:solidFill>
                <a:srgbClr val="00B050"/>
              </a:solidFill>
            </c:spPr>
          </c:dPt>
          <c:dPt>
            <c:idx val="3"/>
            <c:spPr>
              <a:solidFill>
                <a:srgbClr val="00B0F0"/>
              </a:solidFill>
            </c:spPr>
          </c:dPt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Идеалистический стиль</c:v>
                </c:pt>
                <c:pt idx="1">
                  <c:v>Прагматическийц стиль</c:v>
                </c:pt>
                <c:pt idx="2">
                  <c:v>Аналитический стиль</c:v>
                </c:pt>
                <c:pt idx="3">
                  <c:v>Реалистический стиль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6.0000000000000026E-2</c:v>
                </c:pt>
                <c:pt idx="1">
                  <c:v>0.12000000000000002</c:v>
                </c:pt>
                <c:pt idx="2">
                  <c:v>0.47000000000000008</c:v>
                </c:pt>
                <c:pt idx="3">
                  <c:v>0.23</c:v>
                </c:pt>
              </c:numCache>
            </c:numRef>
          </c:val>
        </c:ser>
        <c:shape val="box"/>
        <c:axId val="35335552"/>
        <c:axId val="35337344"/>
        <c:axId val="0"/>
      </c:bar3DChart>
      <c:catAx>
        <c:axId val="35335552"/>
        <c:scaling>
          <c:orientation val="minMax"/>
        </c:scaling>
        <c:axPos val="b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35337344"/>
        <c:crosses val="autoZero"/>
        <c:auto val="1"/>
        <c:lblAlgn val="ctr"/>
        <c:lblOffset val="100"/>
      </c:catAx>
      <c:valAx>
        <c:axId val="35337344"/>
        <c:scaling>
          <c:orientation val="minMax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35335552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B54425-F555-4446-A1FB-C263568F7931}" type="datetimeFigureOut">
              <a:rPr lang="ru-RU" smtClean="0"/>
              <a:pPr/>
              <a:t>02.12.2014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15C831-1841-4A60-BED4-BA46A85C39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1067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15C831-1841-4A60-BED4-BA46A85C3900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59626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A48B5-367D-46FA-BB52-7ED8FA24EBD2}" type="datetime1">
              <a:rPr lang="ru-RU" smtClean="0"/>
              <a:pPr/>
              <a:t>02.12.2014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1AB25-A289-4E1E-A2C8-837A7DF0FB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822087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F5D85-BBB8-44DD-9602-29AB80F4DE17}" type="datetime1">
              <a:rPr lang="ru-RU" smtClean="0"/>
              <a:pPr/>
              <a:t>02.12.2014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1AB25-A289-4E1E-A2C8-837A7DF0FB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6496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92658-4299-4217-A49A-573EFFFBA822}" type="datetime1">
              <a:rPr lang="ru-RU" smtClean="0"/>
              <a:pPr/>
              <a:t>02.12.2014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1AB25-A289-4E1E-A2C8-837A7DF0FB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46357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2629D-B7BC-4F99-A863-916BBD290B2B}" type="datetime1">
              <a:rPr lang="ru-RU" smtClean="0"/>
              <a:pPr/>
              <a:t>02.12.2014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1AB25-A289-4E1E-A2C8-837A7DF0FB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82531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4E04D-E5EC-4DA5-924C-ED75086A32FC}" type="datetime1">
              <a:rPr lang="ru-RU" smtClean="0"/>
              <a:pPr/>
              <a:t>02.12.2014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1AB25-A289-4E1E-A2C8-837A7DF0FB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75085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664FA-4FBA-4FEB-BA36-155E5392B5E1}" type="datetime1">
              <a:rPr lang="ru-RU" smtClean="0"/>
              <a:pPr/>
              <a:t>02.12.2014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1AB25-A289-4E1E-A2C8-837A7DF0FB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33990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C5E18-726B-45D8-A29B-FE2568E2AE34}" type="datetime1">
              <a:rPr lang="ru-RU" smtClean="0"/>
              <a:pPr/>
              <a:t>02.12.2014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1AB25-A289-4E1E-A2C8-837A7DF0FB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9046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1846F-09EB-4224-9E87-2CB05A4A53F3}" type="datetime1">
              <a:rPr lang="ru-RU" smtClean="0"/>
              <a:pPr/>
              <a:t>02.12.2014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1AB25-A289-4E1E-A2C8-837A7DF0FB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82020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1A818-4BD3-430A-A54A-F2474A06FBB3}" type="datetime1">
              <a:rPr lang="ru-RU" smtClean="0"/>
              <a:pPr/>
              <a:t>02.12.2014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1AB25-A289-4E1E-A2C8-837A7DF0FB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78562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B34AE-D9ED-4F29-968E-84EA0A27D8BF}" type="datetime1">
              <a:rPr lang="ru-RU" smtClean="0"/>
              <a:pPr/>
              <a:t>02.12.2014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1AB25-A289-4E1E-A2C8-837A7DF0FB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57911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D2556-0AAB-4246-A83C-32F36231F467}" type="datetime1">
              <a:rPr lang="ru-RU" smtClean="0"/>
              <a:pPr/>
              <a:t>02.12.2014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1AB25-A289-4E1E-A2C8-837A7DF0FB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48245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28000" r="-2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5099B-0B1E-4011-985F-547EFEF66900}" type="datetime1">
              <a:rPr lang="ru-RU" smtClean="0"/>
              <a:pPr/>
              <a:t>02.12.2014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1AB25-A289-4E1E-A2C8-837A7DF0FB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66655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усеченными противолежащими углами 3"/>
          <p:cNvSpPr/>
          <p:nvPr/>
        </p:nvSpPr>
        <p:spPr>
          <a:xfrm>
            <a:off x="473725" y="242371"/>
            <a:ext cx="7634689" cy="2666082"/>
          </a:xfrm>
          <a:prstGeom prst="snip2DiagRect">
            <a:avLst>
              <a:gd name="adj1" fmla="val 0"/>
              <a:gd name="adj2" fmla="val 38981"/>
            </a:avLst>
          </a:prstGeom>
          <a:solidFill>
            <a:schemeClr val="lt1">
              <a:alpha val="76000"/>
            </a:schemeClr>
          </a:solidFill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70647" y="242048"/>
            <a:ext cx="6414247" cy="264907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Психологический мониторинг </a:t>
            </a:r>
          </a:p>
          <a:p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10 классов</a:t>
            </a:r>
            <a:endParaRPr lang="ru-RU" sz="5400" b="1" cap="none" spc="0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6" name="Прямоугольник с двумя усеченными противолежащими углами 5"/>
          <p:cNvSpPr/>
          <p:nvPr/>
        </p:nvSpPr>
        <p:spPr>
          <a:xfrm>
            <a:off x="0" y="5138670"/>
            <a:ext cx="9144000" cy="1432658"/>
          </a:xfrm>
          <a:prstGeom prst="snip2DiagRect">
            <a:avLst>
              <a:gd name="adj1" fmla="val 3117"/>
              <a:gd name="adj2" fmla="val 38981"/>
            </a:avLst>
          </a:prstGeom>
          <a:solidFill>
            <a:schemeClr val="lt1">
              <a:alpha val="76000"/>
            </a:schemeClr>
          </a:solidFill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643944" y="5331857"/>
            <a:ext cx="48038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Подготовил: педагог-психолог МОУ «Лицей№40» </a:t>
            </a:r>
          </a:p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Расторгуева-Галичихина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Ульяна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Сергеевна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446933" y="6210893"/>
            <a:ext cx="2057400" cy="365125"/>
          </a:xfrm>
        </p:spPr>
        <p:txBody>
          <a:bodyPr/>
          <a:lstStyle/>
          <a:p>
            <a:fld id="{D5B1AB25-A289-4E1E-A2C8-837A7DF0FBE4}" type="slidenum">
              <a:rPr lang="ru-RU" smtClean="0"/>
              <a:pPr/>
              <a:t>1</a:t>
            </a:fld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6933" y="76729"/>
            <a:ext cx="2571284" cy="177171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53025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1AB25-A289-4E1E-A2C8-837A7DF0FBE4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4" name="Прямоугольник с двумя усеченными противолежащими углами 3"/>
          <p:cNvSpPr/>
          <p:nvPr/>
        </p:nvSpPr>
        <p:spPr>
          <a:xfrm>
            <a:off x="270455" y="1310626"/>
            <a:ext cx="8332632" cy="5244721"/>
          </a:xfrm>
          <a:prstGeom prst="snip2DiagRect">
            <a:avLst>
              <a:gd name="adj1" fmla="val 0"/>
              <a:gd name="adj2" fmla="val 7849"/>
            </a:avLst>
          </a:prstGeom>
          <a:solidFill>
            <a:schemeClr val="lt1">
              <a:alpha val="76000"/>
            </a:schemeClr>
          </a:solidFill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с двумя усеченными противолежащими углами 4"/>
          <p:cNvSpPr/>
          <p:nvPr/>
        </p:nvSpPr>
        <p:spPr>
          <a:xfrm>
            <a:off x="334850" y="218941"/>
            <a:ext cx="8422783" cy="965915"/>
          </a:xfrm>
          <a:prstGeom prst="snip2DiagRect">
            <a:avLst>
              <a:gd name="adj1" fmla="val 0"/>
              <a:gd name="adj2" fmla="val 48634"/>
            </a:avLst>
          </a:prstGeom>
          <a:solidFill>
            <a:schemeClr val="lt1">
              <a:alpha val="76000"/>
            </a:schemeClr>
          </a:solidFill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95918" y="227093"/>
            <a:ext cx="79753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002060"/>
                </a:solidFill>
              </a:rPr>
              <a:t>Задачи исследования:</a:t>
            </a:r>
            <a:endParaRPr lang="ru-RU" sz="4800" b="1" dirty="0">
              <a:solidFill>
                <a:srgbClr val="002060"/>
              </a:solidFill>
            </a:endParaRPr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656823" y="1506828"/>
            <a:ext cx="7675808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1.Изучить удовлетворенность  учащихся профильным образованием</a:t>
            </a:r>
            <a:r>
              <a:rPr kumimoji="0" lang="ru-RU" sz="4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4000" baseline="0" dirty="0" smtClean="0">
                <a:latin typeface="Arial" pitchFamily="34" charset="0"/>
              </a:rPr>
              <a:t>2. Изучить способности учащихся к исследовательской деятельности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16479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1AB25-A289-4E1E-A2C8-837A7DF0FBE4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4" name="Прямоугольник с двумя усеченными противолежащими углами 3"/>
          <p:cNvSpPr/>
          <p:nvPr/>
        </p:nvSpPr>
        <p:spPr>
          <a:xfrm>
            <a:off x="292887" y="1297747"/>
            <a:ext cx="8119432" cy="5045725"/>
          </a:xfrm>
          <a:prstGeom prst="snip2DiagRect">
            <a:avLst>
              <a:gd name="adj1" fmla="val 0"/>
              <a:gd name="adj2" fmla="val 7849"/>
            </a:avLst>
          </a:prstGeom>
          <a:solidFill>
            <a:schemeClr val="lt1">
              <a:alpha val="76000"/>
            </a:schemeClr>
          </a:solidFill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с двумя усеченными противолежащими углами 4"/>
          <p:cNvSpPr/>
          <p:nvPr/>
        </p:nvSpPr>
        <p:spPr>
          <a:xfrm>
            <a:off x="334850" y="218941"/>
            <a:ext cx="8422783" cy="965915"/>
          </a:xfrm>
          <a:prstGeom prst="snip2DiagRect">
            <a:avLst>
              <a:gd name="adj1" fmla="val 0"/>
              <a:gd name="adj2" fmla="val 48634"/>
            </a:avLst>
          </a:prstGeom>
          <a:solidFill>
            <a:schemeClr val="lt1">
              <a:alpha val="76000"/>
            </a:schemeClr>
          </a:solidFill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95918" y="227093"/>
            <a:ext cx="79753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002060"/>
                </a:solidFill>
              </a:rPr>
              <a:t>Диагностика:</a:t>
            </a:r>
            <a:endParaRPr lang="ru-RU" sz="4800" b="1" dirty="0">
              <a:solidFill>
                <a:srgbClr val="002060"/>
              </a:solidFill>
            </a:endParaRPr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656823" y="1506828"/>
            <a:ext cx="7340957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Анкета 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Удовлетворенность профильным образованием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Диагностика 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Индивидуальный стиль мышления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(А.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Алексеева,Л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Громовой)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16479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96214" y="193184"/>
            <a:ext cx="8219136" cy="914399"/>
          </a:xfrm>
        </p:spPr>
        <p:txBody>
          <a:bodyPr>
            <a:normAutofit fontScale="90000"/>
          </a:bodyPr>
          <a:lstStyle/>
          <a:p>
            <a:pPr lvl="0"/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Анализ анкеты </a:t>
            </a:r>
            <a:r>
              <a:rPr lang="ru-RU" dirty="0" smtClean="0"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Удовлетворенность профильным образованием</a:t>
            </a:r>
            <a:r>
              <a:rPr lang="ru-RU" dirty="0" smtClean="0"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lang="ru-RU" dirty="0" smtClean="0">
                <a:latin typeface="Arial" pitchFamily="34" charset="0"/>
              </a:rPr>
              <a:t/>
            </a:r>
            <a:br>
              <a:rPr lang="ru-RU" dirty="0" smtClean="0">
                <a:latin typeface="Arial" pitchFamily="34" charset="0"/>
              </a:rPr>
            </a:b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80305" y="1159100"/>
            <a:ext cx="8963696" cy="5512156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ru-RU" b="1" i="1" dirty="0" smtClean="0">
                <a:solidFill>
                  <a:srgbClr val="FF0000"/>
                </a:solidFill>
              </a:rPr>
              <a:t>Качественное образование – это образование, которое должно …</a:t>
            </a:r>
          </a:p>
          <a:p>
            <a:pPr marL="514350" indent="-514350"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1AB25-A289-4E1E-A2C8-837A7DF0FBE4}" type="slidenum">
              <a:rPr lang="ru-RU" smtClean="0"/>
              <a:pPr/>
              <a:t>4</a:t>
            </a:fld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18942" y="2109173"/>
          <a:ext cx="8564448" cy="4517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1112"/>
                <a:gridCol w="2141112"/>
                <a:gridCol w="2141112"/>
                <a:gridCol w="2141112"/>
              </a:tblGrid>
              <a:tr h="333193">
                <a:tc>
                  <a:txBody>
                    <a:bodyPr/>
                    <a:lstStyle/>
                    <a:p>
                      <a:r>
                        <a:rPr lang="ru-RU" dirty="0" smtClean="0"/>
                        <a:t>10 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 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 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</a:t>
                      </a:r>
                      <a:r>
                        <a:rPr lang="ru-RU" baseline="0" dirty="0" smtClean="0"/>
                        <a:t> Г</a:t>
                      </a:r>
                      <a:endParaRPr lang="ru-RU" dirty="0"/>
                    </a:p>
                  </a:txBody>
                  <a:tcPr/>
                </a:tc>
              </a:tr>
              <a:tr h="37817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а) дать необходимые знания для жизни в современном обществе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б) дать глубокие, прочные знания по всем предметам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в) подготовить учащихся к выбору и освоению профессии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а) дать необходимые знания для жизни в современном обществе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б) дать глубокие, прочные знания по всем предметам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в) подготовить учащихся к выбору и освоению профессии </a:t>
                      </a:r>
                    </a:p>
                    <a:p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а) дать необходимые знания для жизни в современном обществе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б) дать глубокие, прочные знания по всем предметам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в) подготовить учащихся к выбору и освоению профессии </a:t>
                      </a:r>
                    </a:p>
                    <a:p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а) дать необходимые знания для жизни в современном обществе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б) дать глубокие, прочные знания по всем предметам 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е) развить стремление к необходимому образованию и самообразованию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984803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09092" y="193185"/>
            <a:ext cx="8206257" cy="309092"/>
          </a:xfrm>
        </p:spPr>
        <p:txBody>
          <a:bodyPr>
            <a:normAutofit fontScale="90000"/>
          </a:bodyPr>
          <a:lstStyle/>
          <a:p>
            <a:pPr lvl="0"/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Arial" pitchFamily="34" charset="0"/>
              </a:rPr>
              <a:t/>
            </a:r>
            <a:br>
              <a:rPr lang="ru-RU" dirty="0" smtClean="0">
                <a:latin typeface="Arial" pitchFamily="34" charset="0"/>
              </a:rPr>
            </a:b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80305" y="1159100"/>
            <a:ext cx="8963696" cy="5512156"/>
          </a:xfrm>
        </p:spPr>
        <p:txBody>
          <a:bodyPr/>
          <a:lstStyle/>
          <a:p>
            <a:pPr marL="514350" indent="-514350"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1AB25-A289-4E1E-A2C8-837A7DF0FBE4}" type="slidenum">
              <a:rPr lang="ru-RU" smtClean="0"/>
              <a:pPr/>
              <a:t>5</a:t>
            </a:fld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06062" y="206062"/>
          <a:ext cx="8693239" cy="64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6436"/>
                <a:gridCol w="1276541"/>
                <a:gridCol w="1276540"/>
                <a:gridCol w="1276540"/>
                <a:gridCol w="1187182"/>
              </a:tblGrid>
              <a:tr h="693498"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i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2. Как бы вы оценили качество образования, которое дает школа сегодня:</a:t>
                      </a:r>
                      <a:endParaRPr lang="ru-RU" sz="2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50671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ru-RU" sz="2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Класс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А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Б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В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Г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750671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ru-RU" sz="2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качество отличное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6%</a:t>
                      </a:r>
                    </a:p>
                  </a:txBody>
                  <a:tcPr marL="68580" marR="68580" marT="0" marB="0"/>
                </a:tc>
              </a:tr>
              <a:tr h="750671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качество хорошее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43%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60%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56%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70%</a:t>
                      </a:r>
                    </a:p>
                  </a:txBody>
                  <a:tcPr marL="68580" marR="68580" marT="0" marB="0"/>
                </a:tc>
              </a:tr>
              <a:tr h="750671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ru-RU" sz="2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удовлетворительное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43%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18%</a:t>
                      </a:r>
                    </a:p>
                  </a:txBody>
                  <a:tcPr marL="68580" marR="68580" marT="0" marB="0"/>
                </a:tc>
              </a:tr>
              <a:tr h="1501341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1590" algn="l"/>
                          <a:tab pos="228600" algn="l"/>
                        </a:tabLst>
                      </a:pPr>
                      <a:r>
                        <a:rPr lang="ru-RU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скорее неудовлетворительное</a:t>
                      </a:r>
                      <a:endParaRPr lang="ru-RU" sz="2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6%</a:t>
                      </a:r>
                    </a:p>
                  </a:txBody>
                  <a:tcPr marL="68580" marR="68580" marT="0" marB="0"/>
                </a:tc>
              </a:tr>
              <a:tr h="1126005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ru-RU" sz="2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затрудняюсь ответить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984803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09092" y="193185"/>
            <a:ext cx="8206257" cy="309092"/>
          </a:xfrm>
        </p:spPr>
        <p:txBody>
          <a:bodyPr>
            <a:normAutofit fontScale="90000"/>
          </a:bodyPr>
          <a:lstStyle/>
          <a:p>
            <a:pPr lvl="0"/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Arial" pitchFamily="34" charset="0"/>
              </a:rPr>
              <a:t/>
            </a:r>
            <a:br>
              <a:rPr lang="ru-RU" dirty="0" smtClean="0">
                <a:latin typeface="Arial" pitchFamily="34" charset="0"/>
              </a:rPr>
            </a:b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80305" y="1159100"/>
            <a:ext cx="8963696" cy="5512156"/>
          </a:xfrm>
        </p:spPr>
        <p:txBody>
          <a:bodyPr/>
          <a:lstStyle/>
          <a:p>
            <a:pPr marL="514350" indent="-514350"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1AB25-A289-4E1E-A2C8-837A7DF0FBE4}" type="slidenum">
              <a:rPr lang="ru-RU" smtClean="0"/>
              <a:pPr/>
              <a:t>6</a:t>
            </a:fld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54547" y="206060"/>
          <a:ext cx="8744753" cy="64780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5693"/>
                <a:gridCol w="1289838"/>
                <a:gridCol w="1289837"/>
                <a:gridCol w="1289837"/>
                <a:gridCol w="1199548"/>
              </a:tblGrid>
              <a:tr h="931037"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i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6. Как бы вы в целом оценили уровень профессионализма учителей вашей школы:</a:t>
                      </a:r>
                      <a:endParaRPr lang="ru-RU" sz="2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12169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Класс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</a:t>
                      </a:r>
                      <a:r>
                        <a:rPr lang="ru-RU" sz="2400" b="1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А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Б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В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Г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007793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очень высокий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6%</a:t>
                      </a:r>
                    </a:p>
                  </a:txBody>
                  <a:tcPr marL="68580" marR="68580" marT="0" marB="0"/>
                </a:tc>
              </a:tr>
              <a:tr h="1007793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довольно высокий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79%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50%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73%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76%</a:t>
                      </a:r>
                    </a:p>
                  </a:txBody>
                  <a:tcPr marL="68580" marR="68580" marT="0" marB="0"/>
                </a:tc>
              </a:tr>
              <a:tr h="1007793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 среднем уровне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11%</a:t>
                      </a:r>
                    </a:p>
                  </a:txBody>
                  <a:tcPr marL="68580" marR="68580" marT="0" marB="0"/>
                </a:tc>
              </a:tr>
              <a:tr h="707171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довольно низкий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762448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очень низкий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418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затрудняюсь </a:t>
                      </a:r>
                      <a:r>
                        <a:rPr lang="ru-RU" sz="2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ответить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6%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984803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09092" y="193185"/>
            <a:ext cx="8206257" cy="309092"/>
          </a:xfrm>
        </p:spPr>
        <p:txBody>
          <a:bodyPr>
            <a:normAutofit fontScale="90000"/>
          </a:bodyPr>
          <a:lstStyle/>
          <a:p>
            <a:pPr lvl="0"/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Arial" pitchFamily="34" charset="0"/>
              </a:rPr>
              <a:t/>
            </a:r>
            <a:br>
              <a:rPr lang="ru-RU" dirty="0" smtClean="0">
                <a:latin typeface="Arial" pitchFamily="34" charset="0"/>
              </a:rPr>
            </a:b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80305" y="1159100"/>
            <a:ext cx="8963696" cy="5512156"/>
          </a:xfrm>
        </p:spPr>
        <p:txBody>
          <a:bodyPr/>
          <a:lstStyle/>
          <a:p>
            <a:pPr marL="514350" indent="-514350"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1AB25-A289-4E1E-A2C8-837A7DF0FBE4}" type="slidenum">
              <a:rPr lang="ru-RU" smtClean="0"/>
              <a:pPr/>
              <a:t>7</a:t>
            </a:fld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67426" y="206062"/>
          <a:ext cx="8731874" cy="64136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7779"/>
                <a:gridCol w="1286030"/>
                <a:gridCol w="1286029"/>
                <a:gridCol w="1286029"/>
                <a:gridCol w="1196007"/>
              </a:tblGrid>
              <a:tr h="1186384"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i="1" dirty="0">
                          <a:latin typeface="Times New Roman"/>
                          <a:ea typeface="Times New Roman"/>
                          <a:cs typeface="Times New Roman"/>
                        </a:rPr>
                        <a:t>7. Скажите, если вы испытываете трудности в процессе обучения, то какие (можно выбрать несколько вариантов ответа):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56732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ru-RU" sz="2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Класс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А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Б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В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Г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756732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высокая учебная нагрузка 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36%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25%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52%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64%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50113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отсутствие интереса к предмету 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64%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70%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47%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63366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ухудшение состояния здоровья 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21%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5%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4%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11%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46018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трудности в общении с учителями 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21%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30%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13%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18%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95062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трудности в общении с одноклассниками 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14%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4%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59271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не испытывают трудностей 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20%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4%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984803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09092" y="193185"/>
            <a:ext cx="8206257" cy="309092"/>
          </a:xfrm>
        </p:spPr>
        <p:txBody>
          <a:bodyPr>
            <a:normAutofit fontScale="90000"/>
          </a:bodyPr>
          <a:lstStyle/>
          <a:p>
            <a:pPr lvl="0"/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Arial" pitchFamily="34" charset="0"/>
              </a:rPr>
              <a:t/>
            </a:r>
            <a:br>
              <a:rPr lang="ru-RU" dirty="0" smtClean="0">
                <a:latin typeface="Arial" pitchFamily="34" charset="0"/>
              </a:rPr>
            </a:b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80305" y="1159100"/>
            <a:ext cx="8963696" cy="5512156"/>
          </a:xfrm>
        </p:spPr>
        <p:txBody>
          <a:bodyPr/>
          <a:lstStyle/>
          <a:p>
            <a:pPr marL="514350" indent="-514350"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1AB25-A289-4E1E-A2C8-837A7DF0FBE4}" type="slidenum">
              <a:rPr lang="ru-RU" smtClean="0"/>
              <a:pPr/>
              <a:t>8</a:t>
            </a:fld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67426" y="206062"/>
          <a:ext cx="8731874" cy="64495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9419"/>
                <a:gridCol w="1074390"/>
                <a:gridCol w="1286029"/>
                <a:gridCol w="1286029"/>
                <a:gridCol w="1196007"/>
              </a:tblGrid>
              <a:tr h="656823">
                <a:tc gridSpan="5">
                  <a:txBody>
                    <a:bodyPr/>
                    <a:lstStyle/>
                    <a:p>
                      <a:pPr marL="270510" indent="-27051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i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8. Каков характер взаимоотношений с учителями:</a:t>
                      </a: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74991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ru-RU" sz="2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Класс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А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Б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В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Г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53791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хорошие отношения только с некоторыми учителями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23%</a:t>
                      </a:r>
                    </a:p>
                  </a:txBody>
                  <a:tcPr marL="68580" marR="68580" marT="0" marB="0"/>
                </a:tc>
              </a:tr>
              <a:tr h="566671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взаимоотношения ограничиваются только учебными вопросами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50%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29%</a:t>
                      </a:r>
                    </a:p>
                  </a:txBody>
                  <a:tcPr marL="68580" marR="68580" marT="0" marB="0"/>
                </a:tc>
              </a:tr>
              <a:tr h="643943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отношения носят теплый, неформализованный характер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763366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учителя их не интересуют, а учащиеся не интересуют учителей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6%</a:t>
                      </a:r>
                    </a:p>
                  </a:txBody>
                  <a:tcPr marL="68580" marR="68580" marT="0" marB="0"/>
                </a:tc>
              </a:tr>
              <a:tr h="746018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чаще всего отношения носят конфликтный характер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29%</a:t>
                      </a:r>
                    </a:p>
                  </a:txBody>
                  <a:tcPr marL="68580" marR="68580" marT="0" marB="0"/>
                </a:tc>
              </a:tr>
              <a:tr h="695062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хорошие отношения со всеми учителями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29%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47%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18%</a:t>
                      </a:r>
                    </a:p>
                  </a:txBody>
                  <a:tcPr marL="68580" marR="68580" marT="0" marB="0"/>
                </a:tc>
              </a:tr>
              <a:tr h="4839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затрудняюсь </a:t>
                      </a: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сказать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984803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09092" y="193185"/>
            <a:ext cx="8206257" cy="309092"/>
          </a:xfrm>
        </p:spPr>
        <p:txBody>
          <a:bodyPr>
            <a:normAutofit fontScale="90000"/>
          </a:bodyPr>
          <a:lstStyle/>
          <a:p>
            <a:pPr lvl="0"/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80305" y="1159100"/>
            <a:ext cx="8963696" cy="5512156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1AB25-A289-4E1E-A2C8-837A7DF0FBE4}" type="slidenum">
              <a:rPr lang="ru-RU" sz="2000" smtClean="0">
                <a:latin typeface="Times New Roman" pitchFamily="18" charset="0"/>
                <a:cs typeface="Times New Roman" pitchFamily="18" charset="0"/>
              </a:rPr>
              <a:pPr/>
              <a:t>9</a:t>
            </a:fld>
            <a:endParaRPr lang="ru-RU" sz="200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44700" y="218941"/>
          <a:ext cx="8667479" cy="64780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60736"/>
                <a:gridCol w="1066466"/>
                <a:gridCol w="1276545"/>
                <a:gridCol w="1276545"/>
                <a:gridCol w="1187187"/>
              </a:tblGrid>
              <a:tr h="1070742">
                <a:tc gridSpan="5">
                  <a:txBody>
                    <a:bodyPr/>
                    <a:lstStyle/>
                    <a:p>
                      <a:pPr marL="270510" marR="0" indent="-27051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11. Расскажите о своих  дальнейших образовательных планах:</a:t>
                      </a:r>
                      <a:endParaRPr lang="ru-RU" sz="2000" b="1" kern="1200" dirty="0" smtClean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270510" indent="-27051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63666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ru-RU" sz="2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Класс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А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Б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В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Г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890357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высшее образование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50%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70%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82%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70%</a:t>
                      </a:r>
                    </a:p>
                  </a:txBody>
                  <a:tcPr marL="68580" marR="68580" marT="0" marB="0"/>
                </a:tc>
              </a:tr>
              <a:tr h="911064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11760" algn="l"/>
                          <a:tab pos="228600" algn="l"/>
                        </a:tabLs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высшее, а если не получится, то среднее специальное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29%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18%</a:t>
                      </a:r>
                    </a:p>
                  </a:txBody>
                  <a:tcPr marL="68580" marR="68580" marT="0" marB="0"/>
                </a:tc>
              </a:tr>
              <a:tr h="791099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среднее специальное образование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12149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профессиональная подготовка на курсах и т.п.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9296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пока </a:t>
                      </a: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 знаю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11%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984803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09092" y="193185"/>
            <a:ext cx="8206257" cy="309092"/>
          </a:xfrm>
        </p:spPr>
        <p:txBody>
          <a:bodyPr>
            <a:normAutofit fontScale="90000"/>
          </a:bodyPr>
          <a:lstStyle/>
          <a:p>
            <a:pPr lvl="0"/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80305" y="1159100"/>
            <a:ext cx="8963696" cy="5512156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1AB25-A289-4E1E-A2C8-837A7DF0FBE4}" type="slidenum">
              <a:rPr lang="ru-RU" sz="2000" smtClean="0">
                <a:latin typeface="Times New Roman" pitchFamily="18" charset="0"/>
                <a:cs typeface="Times New Roman" pitchFamily="18" charset="0"/>
              </a:rPr>
              <a:pPr/>
              <a:t>10</a:t>
            </a:fld>
            <a:endParaRPr lang="ru-RU" sz="200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18940" y="167425"/>
          <a:ext cx="8693239" cy="64265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72210"/>
                <a:gridCol w="1069635"/>
                <a:gridCol w="1280339"/>
                <a:gridCol w="1280339"/>
                <a:gridCol w="1190716"/>
              </a:tblGrid>
              <a:tr h="1230619">
                <a:tc gridSpan="5">
                  <a:txBody>
                    <a:bodyPr/>
                    <a:lstStyle/>
                    <a:p>
                      <a:pPr marL="270510" marR="0" indent="-27051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13. Какова на ваш взгляд учебная нагрузка:</a:t>
                      </a:r>
                      <a:endParaRPr lang="ru-RU" sz="2400" b="1" kern="1200" dirty="0" smtClean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270510" indent="-27051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23846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ru-RU" sz="2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Класс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А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Б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В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Г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8439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невыполнимая </a:t>
                      </a:r>
                      <a:endParaRPr lang="ru-RU" sz="2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8635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очень </a:t>
                      </a:r>
                      <a:r>
                        <a:rPr lang="ru-RU" sz="2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высокая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39%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29%</a:t>
                      </a:r>
                    </a:p>
                  </a:txBody>
                  <a:tcPr marL="68580" marR="68580" marT="0" marB="0"/>
                </a:tc>
              </a:tr>
              <a:tr h="8204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высокая</a:t>
                      </a:r>
                      <a:r>
                        <a:rPr lang="ru-RU" sz="2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но выполнимая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79%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75%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56%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58%</a:t>
                      </a:r>
                    </a:p>
                  </a:txBody>
                  <a:tcPr marL="68580" marR="68580" marT="0" marB="0"/>
                </a:tc>
              </a:tr>
              <a:tr h="10630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нормальная</a:t>
                      </a:r>
                      <a:r>
                        <a:rPr lang="ru-RU" sz="2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средняя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6%</a:t>
                      </a:r>
                    </a:p>
                  </a:txBody>
                  <a:tcPr marL="68580" marR="68580" marT="0" marB="0"/>
                </a:tc>
              </a:tr>
              <a:tr h="8811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низкая</a:t>
                      </a:r>
                      <a:endParaRPr lang="ru-RU" sz="2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6%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984803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09092" y="193185"/>
            <a:ext cx="8206257" cy="309092"/>
          </a:xfrm>
        </p:spPr>
        <p:txBody>
          <a:bodyPr>
            <a:normAutofit fontScale="90000"/>
          </a:bodyPr>
          <a:lstStyle/>
          <a:p>
            <a:pPr lvl="0"/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80305" y="1159100"/>
            <a:ext cx="8963696" cy="5512156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1AB25-A289-4E1E-A2C8-837A7DF0FBE4}" type="slidenum">
              <a:rPr lang="ru-RU" sz="2000" smtClean="0">
                <a:latin typeface="Times New Roman" pitchFamily="18" charset="0"/>
                <a:cs typeface="Times New Roman" pitchFamily="18" charset="0"/>
              </a:rPr>
              <a:pPr/>
              <a:t>11</a:t>
            </a:fld>
            <a:endParaRPr lang="ru-RU" sz="200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77342" y="310625"/>
          <a:ext cx="8641724" cy="60581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9786"/>
                <a:gridCol w="2262490"/>
                <a:gridCol w="2219663"/>
                <a:gridCol w="2169785"/>
              </a:tblGrid>
              <a:tr h="603942">
                <a:tc gridSpan="4">
                  <a:txBody>
                    <a:bodyPr/>
                    <a:lstStyle/>
                    <a:p>
                      <a:pPr marL="270510" indent="-27051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15. Как вы считаете, для чего нужно профильное образование?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67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А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Б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В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Г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47989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научится воспринимать ценности культуры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для определения будущей профессии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для развития своих способностей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лучше  ориентироваться в предметах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развивать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стремление </a:t>
                      </a: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 самообразованию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крепкие знания по профильным дисциплинам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для определения будущей профессии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для определения будущей профессии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необходимые знания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для поступления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для </a:t>
                      </a: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подготовки </a:t>
                      </a:r>
                      <a:r>
                        <a:rPr lang="ru-RU" sz="1800" b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узкопрофильных</a:t>
                      </a: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специалистов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для успешной сдачи ЕГЭ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для определения будущей профессии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для развития своих способностей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984803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09092" y="193185"/>
            <a:ext cx="8206257" cy="309092"/>
          </a:xfrm>
        </p:spPr>
        <p:txBody>
          <a:bodyPr>
            <a:normAutofit fontScale="90000"/>
          </a:bodyPr>
          <a:lstStyle/>
          <a:p>
            <a:pPr lvl="0"/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80305" y="1159100"/>
            <a:ext cx="8963696" cy="5512156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1AB25-A289-4E1E-A2C8-837A7DF0FBE4}" type="slidenum">
              <a:rPr lang="ru-RU" sz="2000" smtClean="0">
                <a:latin typeface="Times New Roman" pitchFamily="18" charset="0"/>
                <a:cs typeface="Times New Roman" pitchFamily="18" charset="0"/>
              </a:rPr>
              <a:pPr/>
              <a:t>12</a:t>
            </a:fld>
            <a:endParaRPr lang="ru-RU" sz="200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-2" y="167425"/>
          <a:ext cx="9144004" cy="66908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3892"/>
                <a:gridCol w="1556088"/>
                <a:gridCol w="1336855"/>
                <a:gridCol w="1336855"/>
                <a:gridCol w="1310314"/>
              </a:tblGrid>
              <a:tr h="713901">
                <a:tc gridSpan="5">
                  <a:txBody>
                    <a:bodyPr/>
                    <a:lstStyle/>
                    <a:p>
                      <a:pPr marL="270510" indent="-27051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16. Занимаетесь ли вы дополнительно, для повышения уровня ваших знаний: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3220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Класс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А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Б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В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Г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2508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самостоятельно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50%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50%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65%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64%</a:t>
                      </a:r>
                    </a:p>
                  </a:txBody>
                  <a:tcPr marL="68580" marR="68580" marT="0" marB="0"/>
                </a:tc>
              </a:tr>
              <a:tr h="12799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обращаюсь 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за помощью к учителям/ учащимся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39%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18%</a:t>
                      </a:r>
                    </a:p>
                  </a:txBody>
                  <a:tcPr marL="68580" marR="68580" marT="0" marB="0"/>
                </a:tc>
              </a:tr>
              <a:tr h="28136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занимаюсь 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 репетитором (по какому предмету)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36%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алгебра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анг.яз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30%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алгебра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геометрия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русский яз.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физика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химия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</a:t>
                      </a:r>
                      <a:r>
                        <a:rPr lang="ru-RU" sz="1800" b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анг.яз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4%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</a:t>
                      </a:r>
                      <a:r>
                        <a:rPr lang="ru-RU" sz="18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анг.яз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</a:t>
                      </a:r>
                      <a:r>
                        <a:rPr lang="ru-RU" sz="18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програм-ние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6%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химия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984803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09092" y="193185"/>
            <a:ext cx="8206257" cy="309092"/>
          </a:xfrm>
        </p:spPr>
        <p:txBody>
          <a:bodyPr>
            <a:normAutofit fontScale="90000"/>
          </a:bodyPr>
          <a:lstStyle/>
          <a:p>
            <a:pPr lvl="0"/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80305" y="1159100"/>
            <a:ext cx="8963696" cy="5512156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1AB25-A289-4E1E-A2C8-837A7DF0FBE4}" type="slidenum">
              <a:rPr lang="ru-RU" sz="2000" smtClean="0">
                <a:latin typeface="Times New Roman" pitchFamily="18" charset="0"/>
                <a:cs typeface="Times New Roman" pitchFamily="18" charset="0"/>
              </a:rPr>
              <a:pPr/>
              <a:t>13</a:t>
            </a:fld>
            <a:endParaRPr lang="ru-RU" sz="200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18940" y="167425"/>
          <a:ext cx="8731877" cy="4571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7086"/>
                <a:gridCol w="2088057"/>
                <a:gridCol w="2139829"/>
                <a:gridCol w="2346905"/>
              </a:tblGrid>
              <a:tr h="1562132">
                <a:tc gridSpan="4">
                  <a:txBody>
                    <a:bodyPr/>
                    <a:lstStyle/>
                    <a:p>
                      <a:pPr marL="270510" marR="0" indent="-27051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17. Связываете ли вы обучение в профильном классе, с выбором своей будущей профессии?</a:t>
                      </a:r>
                      <a:endParaRPr lang="ru-RU" sz="2400" b="1" kern="1200" dirty="0" smtClean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270510" indent="-27051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960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А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Б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В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Г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0447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Да - 79%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Да - 55%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Да - 65%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Да - 70%</a:t>
                      </a:r>
                    </a:p>
                  </a:txBody>
                  <a:tcPr marL="68580" marR="68580" marT="0" marB="0"/>
                </a:tc>
              </a:tr>
              <a:tr h="10690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Нет -7%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Нет -15%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Нет -24%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Нет -23%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984803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09092" y="193185"/>
            <a:ext cx="8206257" cy="309092"/>
          </a:xfrm>
        </p:spPr>
        <p:txBody>
          <a:bodyPr>
            <a:normAutofit fontScale="90000"/>
          </a:bodyPr>
          <a:lstStyle/>
          <a:p>
            <a:pPr lvl="0"/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80305" y="1159100"/>
            <a:ext cx="8963696" cy="5512156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1AB25-A289-4E1E-A2C8-837A7DF0FBE4}" type="slidenum">
              <a:rPr lang="ru-RU" sz="2000" smtClean="0">
                <a:latin typeface="Times New Roman" pitchFamily="18" charset="0"/>
                <a:cs typeface="Times New Roman" pitchFamily="18" charset="0"/>
              </a:rPr>
              <a:pPr/>
              <a:t>14</a:t>
            </a:fld>
            <a:endParaRPr lang="ru-RU" sz="200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28017" y="167425"/>
          <a:ext cx="8897113" cy="6352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9796"/>
                <a:gridCol w="2144497"/>
                <a:gridCol w="2042379"/>
                <a:gridCol w="2310441"/>
              </a:tblGrid>
              <a:tr h="1166163">
                <a:tc gridSpan="4">
                  <a:txBody>
                    <a:bodyPr/>
                    <a:lstStyle/>
                    <a:p>
                      <a:pPr marL="270510" marR="0" indent="-27051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18. Какие </a:t>
                      </a:r>
                      <a:r>
                        <a:rPr lang="ru-RU" sz="2000" b="1" i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предметы/курсы </a:t>
                      </a:r>
                      <a:r>
                        <a:rPr lang="ru-RU" sz="2000" b="1" i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вам хотелось бы изучать дополнительно (возможно они необходимы для поступления)? </a:t>
                      </a:r>
                      <a:endParaRPr lang="ru-RU" sz="2000" b="1" kern="1200" dirty="0" smtClean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270510" indent="-27051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94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А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Б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В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Г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47866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философия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литература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история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обществознание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</a:t>
                      </a:r>
                      <a:r>
                        <a:rPr lang="ru-RU" sz="20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рус.яз</a:t>
                      </a: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</a:t>
                      </a:r>
                      <a:r>
                        <a:rPr lang="ru-RU" sz="20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анг.яз</a:t>
                      </a: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физика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алгебра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информатика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МХК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экономика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</a:t>
                      </a:r>
                      <a:r>
                        <a:rPr lang="ru-RU" sz="20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обществознан</a:t>
                      </a:r>
                      <a:r>
                        <a:rPr lang="ru-RU" sz="2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</a:t>
                      </a: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информатика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алгебра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нем.яз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психология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этикет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кулинария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</a:t>
                      </a:r>
                      <a:r>
                        <a:rPr lang="ru-RU" sz="20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обществознан</a:t>
                      </a:r>
                      <a:r>
                        <a:rPr lang="ru-RU" sz="2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экономика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</a:t>
                      </a: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химия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биология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</a:t>
                      </a: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история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физика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черчение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социология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- искусствовед.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литература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география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химия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биология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алгебра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</a:t>
                      </a:r>
                      <a:r>
                        <a:rPr lang="ru-RU" sz="20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обществознан</a:t>
                      </a: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черчение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</a:t>
                      </a:r>
                      <a:r>
                        <a:rPr lang="ru-RU" sz="20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рус.яз</a:t>
                      </a: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984803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09092" y="193185"/>
            <a:ext cx="8206257" cy="309092"/>
          </a:xfrm>
        </p:spPr>
        <p:txBody>
          <a:bodyPr>
            <a:normAutofit fontScale="90000"/>
          </a:bodyPr>
          <a:lstStyle/>
          <a:p>
            <a:pPr lvl="0"/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80305" y="1159100"/>
            <a:ext cx="8963696" cy="5512156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1AB25-A289-4E1E-A2C8-837A7DF0FBE4}" type="slidenum">
              <a:rPr lang="ru-RU" sz="2000" smtClean="0">
                <a:latin typeface="Times New Roman" pitchFamily="18" charset="0"/>
                <a:cs typeface="Times New Roman" pitchFamily="18" charset="0"/>
              </a:rPr>
              <a:pPr/>
              <a:t>15</a:t>
            </a:fld>
            <a:endParaRPr lang="ru-RU" sz="200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67425" y="167425"/>
          <a:ext cx="8796271" cy="31409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2596"/>
                <a:gridCol w="2120191"/>
                <a:gridCol w="2019230"/>
                <a:gridCol w="2284254"/>
              </a:tblGrid>
              <a:tr h="1425302">
                <a:tc gridSpan="4">
                  <a:txBody>
                    <a:bodyPr/>
                    <a:lstStyle/>
                    <a:p>
                      <a:pPr marL="270510" marR="0" indent="-27051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i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19. Хотели ли вы в процессе обучения сменить профильную программу?</a:t>
                      </a:r>
                      <a:endParaRPr lang="ru-RU" sz="2800" b="1" kern="1200" dirty="0" smtClean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270510" indent="-27051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489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А</a:t>
                      </a:r>
                      <a:endParaRPr lang="ru-RU" sz="2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Б</a:t>
                      </a:r>
                      <a:endParaRPr lang="ru-RU" sz="2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В</a:t>
                      </a:r>
                      <a:endParaRPr lang="ru-RU" sz="2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Г</a:t>
                      </a:r>
                      <a:endParaRPr lang="ru-RU" sz="2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886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Да -7%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Да -20%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Да -17%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893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Нет – 79%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Нет – 65%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Нет – 56%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Нет – 64%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984803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09092" y="193185"/>
            <a:ext cx="8206257" cy="309092"/>
          </a:xfrm>
        </p:spPr>
        <p:txBody>
          <a:bodyPr>
            <a:normAutofit fontScale="90000"/>
          </a:bodyPr>
          <a:lstStyle/>
          <a:p>
            <a:pPr lvl="0"/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80305" y="1159100"/>
            <a:ext cx="8963696" cy="5512156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1AB25-A289-4E1E-A2C8-837A7DF0FBE4}" type="slidenum">
              <a:rPr lang="ru-RU" sz="2000" smtClean="0">
                <a:latin typeface="Times New Roman" pitchFamily="18" charset="0"/>
                <a:cs typeface="Times New Roman" pitchFamily="18" charset="0"/>
              </a:rPr>
              <a:pPr/>
              <a:t>16</a:t>
            </a:fld>
            <a:endParaRPr lang="ru-RU" sz="200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18940" y="167425"/>
          <a:ext cx="8693239" cy="62462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72210"/>
                <a:gridCol w="1069635"/>
                <a:gridCol w="1280339"/>
                <a:gridCol w="1280339"/>
                <a:gridCol w="1190716"/>
              </a:tblGrid>
              <a:tr h="727064">
                <a:tc gridSpan="5">
                  <a:txBody>
                    <a:bodyPr/>
                    <a:lstStyle/>
                    <a:p>
                      <a:pPr marL="270510" marR="0" indent="-27051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Мне нравится делать уроки, когда...</a:t>
                      </a:r>
                      <a:endParaRPr lang="ru-RU" sz="1800" b="1" kern="1200" dirty="0" smtClean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270510" indent="-27051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68936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Класс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А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Б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В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Г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684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их мало и они несложные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29%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72706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когда я знаю, как их делать, и у меня все получается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71%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43%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64%</a:t>
                      </a:r>
                    </a:p>
                  </a:txBody>
                  <a:tcPr marL="68580" marR="68580" marT="0" marB="0"/>
                </a:tc>
              </a:tr>
              <a:tr h="5252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это мне потребуется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18%</a:t>
                      </a:r>
                    </a:p>
                  </a:txBody>
                  <a:tcPr marL="68580" marR="68580" marT="0" marB="0"/>
                </a:tc>
              </a:tr>
              <a:tr h="60295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 меня есть настроение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11%</a:t>
                      </a:r>
                    </a:p>
                  </a:txBody>
                  <a:tcPr marL="68580" marR="68580" marT="0" marB="0"/>
                </a:tc>
              </a:tr>
              <a:tr h="74209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материал </a:t>
                      </a: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или задание мне интересны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50%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60%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35%</a:t>
                      </a:r>
                    </a:p>
                  </a:txBody>
                  <a:tcPr marL="68580" marR="68580" marT="0" marB="0"/>
                </a:tc>
              </a:tr>
              <a:tr h="14844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свой вариант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35% - мне не нравится делать </a:t>
                      </a:r>
                      <a:r>
                        <a:rPr lang="ru-RU" sz="1800" b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</a:t>
                      </a: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/</a:t>
                      </a:r>
                      <a:r>
                        <a:rPr lang="ru-RU" sz="1800" b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984803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09092" y="193185"/>
            <a:ext cx="8206257" cy="309092"/>
          </a:xfrm>
        </p:spPr>
        <p:txBody>
          <a:bodyPr>
            <a:normAutofit fontScale="90000"/>
          </a:bodyPr>
          <a:lstStyle/>
          <a:p>
            <a:pPr lvl="0"/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80305" y="1159100"/>
            <a:ext cx="8963696" cy="5512156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1AB25-A289-4E1E-A2C8-837A7DF0FBE4}" type="slidenum">
              <a:rPr lang="ru-RU" sz="2000" smtClean="0">
                <a:latin typeface="Times New Roman" pitchFamily="18" charset="0"/>
                <a:cs typeface="Times New Roman" pitchFamily="18" charset="0"/>
              </a:rPr>
              <a:pPr/>
              <a:t>17</a:t>
            </a:fld>
            <a:endParaRPr lang="ru-RU" sz="200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18940" y="167425"/>
          <a:ext cx="8693239" cy="65080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72210"/>
                <a:gridCol w="1069635"/>
                <a:gridCol w="1280339"/>
                <a:gridCol w="1280339"/>
                <a:gridCol w="1190716"/>
              </a:tblGrid>
              <a:tr h="592429">
                <a:tc gridSpan="5">
                  <a:txBody>
                    <a:bodyPr/>
                    <a:lstStyle/>
                    <a:p>
                      <a:pPr marL="270510" marR="0" indent="-27051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23. Учиться лучше меня побуждает (побуждают)...</a:t>
                      </a:r>
                      <a:endParaRPr lang="ru-RU" sz="1800" b="1" kern="1200" dirty="0" smtClean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270510" indent="-27051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66315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Класс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А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Б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В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Г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0227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мысли 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 будущем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71%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45%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43%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35%</a:t>
                      </a:r>
                    </a:p>
                  </a:txBody>
                  <a:tcPr marL="68580" marR="68580" marT="0" marB="0"/>
                </a:tc>
              </a:tr>
              <a:tr h="64095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конкуренция 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 мысли о получении аттестата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23%</a:t>
                      </a:r>
                    </a:p>
                  </a:txBody>
                  <a:tcPr marL="68580" marR="68580" marT="0" marB="0"/>
                </a:tc>
              </a:tr>
              <a:tr h="54389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совесть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чувство долга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65682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стремление 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получить высшее образование в престижном вузе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52%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58%</a:t>
                      </a:r>
                    </a:p>
                  </a:txBody>
                  <a:tcPr marL="68580" marR="68580" marT="0" marB="0"/>
                </a:tc>
              </a:tr>
              <a:tr h="66970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ответственность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29%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795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родители 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(друзья) или учителя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8811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свой 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вариант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желание не быть тупым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конец триместра, если выходят плохие оценки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984803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09092" y="193185"/>
            <a:ext cx="8206257" cy="309092"/>
          </a:xfrm>
        </p:spPr>
        <p:txBody>
          <a:bodyPr>
            <a:normAutofit fontScale="90000"/>
          </a:bodyPr>
          <a:lstStyle/>
          <a:p>
            <a:pPr lvl="0"/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80305" y="1159100"/>
            <a:ext cx="8963696" cy="5512156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1AB25-A289-4E1E-A2C8-837A7DF0FBE4}" type="slidenum">
              <a:rPr lang="ru-RU" sz="2000" smtClean="0">
                <a:latin typeface="Times New Roman" pitchFamily="18" charset="0"/>
                <a:cs typeface="Times New Roman" pitchFamily="18" charset="0"/>
              </a:rPr>
              <a:pPr/>
              <a:t>18</a:t>
            </a:fld>
            <a:endParaRPr lang="ru-RU" sz="200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55447" y="167425"/>
          <a:ext cx="8869681" cy="65625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2397"/>
                <a:gridCol w="2137885"/>
                <a:gridCol w="2036081"/>
                <a:gridCol w="2303318"/>
              </a:tblGrid>
              <a:tr h="839000">
                <a:tc gridSpan="4">
                  <a:txBody>
                    <a:bodyPr/>
                    <a:lstStyle/>
                    <a:p>
                      <a:pPr marL="270510" marR="0" indent="-27051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Интерес к учебе больше возрастет, если…</a:t>
                      </a:r>
                      <a:endParaRPr lang="ru-RU" sz="2000" b="1" kern="1200" dirty="0" smtClean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270510" indent="-27051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77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А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Б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В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Г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3658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мне </a:t>
                      </a:r>
                      <a:r>
                        <a:rPr lang="ru-RU" sz="2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интересен</a:t>
                      </a:r>
                      <a:r>
                        <a:rPr lang="ru-RU" sz="2000" b="1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материал и то, как он преподается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появится цель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делать уроки интересными и разнообразными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нравится учитель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у меня получается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пригодится в будущем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материал интересен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учителя будут применять интересные формы работы </a:t>
                      </a:r>
                      <a:r>
                        <a:rPr lang="ru-RU" sz="2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учителя лучше будут понимать учеников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материал преподается в интересной форма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тема интересная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учителя будут использовать новые методики преподавания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это потребуется для будущего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можно знания применить на практике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это потребуется для будущего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будет уважительное отношение к классу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материал преподается в интересной форма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можно знания применить на практике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лучше объяснять материал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984803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3" descr="titul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676656" y="0"/>
            <a:ext cx="7857744" cy="2990088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000" dirty="0">
                <a:solidFill>
                  <a:srgbClr val="FFC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Проектная и исследовательская деятельность учащихся в свете Федеральных государственных образовательных стандартов</a:t>
            </a:r>
            <a:endParaRPr lang="en-US" sz="4000" dirty="0">
              <a:solidFill>
                <a:srgbClr val="FFC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3419856" y="1133856"/>
            <a:ext cx="2331657" cy="40011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</a:rPr>
              <a:t>Старшая школа</a:t>
            </a:r>
            <a:endParaRPr lang="ru-RU" sz="2000" b="1" dirty="0">
              <a:solidFill>
                <a:schemeClr val="tx1"/>
              </a:solidFill>
              <a:cs typeface="Arial" charset="0"/>
            </a:endParaRPr>
          </a:p>
        </p:txBody>
      </p:sp>
      <p:sp>
        <p:nvSpPr>
          <p:cNvPr id="4099" name="Прямоугольник 27"/>
          <p:cNvSpPr>
            <a:spLocks noChangeArrowheads="1"/>
          </p:cNvSpPr>
          <p:nvPr/>
        </p:nvSpPr>
        <p:spPr bwMode="auto">
          <a:xfrm>
            <a:off x="3429000" y="142875"/>
            <a:ext cx="557212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dirty="0">
                <a:latin typeface="Calibri" pitchFamily="34" charset="0"/>
              </a:rPr>
              <a:t>ФГОС о проектной и исследовательской деятельности учащихся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283465" y="1709928"/>
            <a:ext cx="8360474" cy="1384995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tx1"/>
                </a:solidFill>
              </a:rPr>
              <a:t>«В учебном плане ДОЛЖНО быть предусмотрено выполнение обучающимися </a:t>
            </a:r>
            <a:r>
              <a:rPr lang="ru-RU" sz="2800" b="1" dirty="0" smtClean="0">
                <a:solidFill>
                  <a:schemeClr val="tx1"/>
                </a:solidFill>
              </a:rPr>
              <a:t>индивидуальных проектов</a:t>
            </a:r>
            <a:r>
              <a:rPr lang="ru-RU" sz="2800" b="1" dirty="0" smtClean="0">
                <a:solidFill>
                  <a:schemeClr val="tx1"/>
                </a:solidFill>
                <a:cs typeface="Arial" charset="0"/>
              </a:rPr>
              <a:t>».</a:t>
            </a:r>
            <a:endParaRPr lang="ru-RU" sz="2800" b="1" dirty="0">
              <a:solidFill>
                <a:schemeClr val="tx1"/>
              </a:solidFill>
              <a:cs typeface="Arial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00063" y="3055938"/>
            <a:ext cx="8143875" cy="267765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</a:rPr>
              <a:t>«Индивидуальный проект выполняется обучающимся самостоятельно под руководством учителя (тьютора) по выбранной теме в рамках одного или нескольких изучаемых учебных предметов, курсов в любой избранной области деятельности (познавательной, практической, учебно-исследовательской, социальной, </a:t>
            </a:r>
            <a:r>
              <a:rPr lang="ru-RU" sz="2400" b="1" dirty="0" smtClean="0">
                <a:solidFill>
                  <a:schemeClr val="bg1"/>
                </a:solidFill>
              </a:rPr>
              <a:t>художественно-творческой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smtClean="0">
                <a:solidFill>
                  <a:schemeClr val="bg1"/>
                </a:solidFill>
              </a:rPr>
              <a:t>)</a:t>
            </a:r>
            <a:r>
              <a:rPr lang="ru-RU" sz="2400" b="1" dirty="0" smtClean="0">
                <a:solidFill>
                  <a:schemeClr val="bg1"/>
                </a:solidFill>
                <a:cs typeface="Arial" charset="0"/>
              </a:rPr>
              <a:t>».</a:t>
            </a:r>
            <a:endParaRPr lang="ru-RU" sz="2400" b="1" dirty="0">
              <a:solidFill>
                <a:schemeClr val="bg1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506413" y="1446213"/>
            <a:ext cx="3960812" cy="831850"/>
          </a:xfrm>
          <a:prstGeom prst="rect">
            <a:avLst/>
          </a:prstGeom>
          <a:solidFill>
            <a:srgbClr val="00206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cs typeface="Arial" charset="0"/>
              </a:rPr>
              <a:t>УУД, отрабатываемые при проведении исследования</a:t>
            </a:r>
            <a:endParaRPr lang="ru-RU" b="1" dirty="0">
              <a:cs typeface="Arial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714875" y="1452563"/>
            <a:ext cx="3857625" cy="4000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cs typeface="Arial" charset="0"/>
              </a:rPr>
              <a:t>постановка проблемы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714875" y="1933575"/>
            <a:ext cx="3857625" cy="4000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cs typeface="Arial" charset="0"/>
              </a:rPr>
              <a:t>аргументирование актуальности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4714875" y="2413000"/>
            <a:ext cx="3857625" cy="4000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cs typeface="Arial" charset="0"/>
              </a:rPr>
              <a:t>формулирование гипотезы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714875" y="2894013"/>
            <a:ext cx="3857625" cy="4000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cs typeface="Arial" charset="0"/>
              </a:rPr>
              <a:t>планирование деятельности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4714875" y="3373438"/>
            <a:ext cx="3857625" cy="4000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cs typeface="Arial" charset="0"/>
              </a:rPr>
              <a:t>контроль за деятельностью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4714875" y="3854450"/>
            <a:ext cx="3857625" cy="4000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cs typeface="Arial" charset="0"/>
              </a:rPr>
              <a:t>коррекция деятельности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4714875" y="4333875"/>
            <a:ext cx="3857625" cy="4000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cs typeface="Arial" charset="0"/>
              </a:rPr>
              <a:t>оформление результатов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4714875" y="4814888"/>
            <a:ext cx="3857625" cy="4000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cs typeface="Arial" charset="0"/>
              </a:rPr>
              <a:t>презентация результатов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506413" y="3489325"/>
            <a:ext cx="3976687" cy="1200150"/>
          </a:xfrm>
          <a:prstGeom prst="rect">
            <a:avLst/>
          </a:prstGeom>
          <a:solidFill>
            <a:srgbClr val="00206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u="sng" dirty="0">
                <a:cs typeface="Arial" charset="0"/>
              </a:rPr>
              <a:t>Особое внимание</a:t>
            </a:r>
            <a:r>
              <a:rPr lang="ru-RU" sz="2400" b="1" dirty="0">
                <a:cs typeface="Arial" charset="0"/>
              </a:rPr>
              <a:t> учителя – на формулирование гипотезы!</a:t>
            </a:r>
            <a:endParaRPr lang="ru-RU" b="1" dirty="0">
              <a:cs typeface="Arial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976313" y="5445125"/>
            <a:ext cx="7345362" cy="95408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FFC000"/>
                </a:solidFill>
                <a:cs typeface="Arial" charset="0"/>
              </a:rPr>
              <a:t>Ни в коем случае не выполнять за учеников</a:t>
            </a:r>
            <a:br>
              <a:rPr lang="ru-RU" sz="2800" b="1" dirty="0">
                <a:solidFill>
                  <a:srgbClr val="FFC000"/>
                </a:solidFill>
                <a:cs typeface="Arial" charset="0"/>
              </a:rPr>
            </a:br>
            <a:r>
              <a:rPr lang="ru-RU" sz="2800" b="1" dirty="0">
                <a:solidFill>
                  <a:srgbClr val="FFC000"/>
                </a:solidFill>
                <a:cs typeface="Arial" charset="0"/>
              </a:rPr>
              <a:t>универсальные учебные действия!</a:t>
            </a:r>
          </a:p>
        </p:txBody>
      </p:sp>
      <p:sp>
        <p:nvSpPr>
          <p:cNvPr id="10253" name="Прямоугольник 14"/>
          <p:cNvSpPr>
            <a:spLocks noChangeArrowheads="1"/>
          </p:cNvSpPr>
          <p:nvPr/>
        </p:nvSpPr>
        <p:spPr bwMode="auto">
          <a:xfrm>
            <a:off x="6643688" y="142875"/>
            <a:ext cx="2286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dirty="0">
                <a:latin typeface="Calibri" pitchFamily="34" charset="0"/>
              </a:rPr>
              <a:t>Учебное исследование</a:t>
            </a:r>
            <a:endParaRPr lang="ru-RU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147638" y="1243013"/>
            <a:ext cx="4929187" cy="400050"/>
          </a:xfrm>
          <a:prstGeom prst="rect">
            <a:avLst/>
          </a:prstGeom>
          <a:solidFill>
            <a:srgbClr val="00206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u="sng" dirty="0"/>
              <a:t>Критерии оценки</a:t>
            </a:r>
            <a:r>
              <a:rPr lang="ru-RU" sz="2000" b="1" dirty="0"/>
              <a:t> проектной деятельности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47639" y="2208213"/>
            <a:ext cx="2518288" cy="400050"/>
          </a:xfrm>
          <a:prstGeom prst="rect">
            <a:avLst/>
          </a:prstGeom>
          <a:solidFill>
            <a:srgbClr val="00206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/>
              <a:t>4 </a:t>
            </a:r>
            <a:r>
              <a:rPr lang="ru-RU" sz="2000" b="1" dirty="0"/>
              <a:t>критерия оценки: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95275" y="1681163"/>
            <a:ext cx="8432800" cy="46196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C000"/>
                </a:solidFill>
              </a:rPr>
              <a:t>Важно! Оценивается не продукт, а деятельность учащегося!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3144838"/>
            <a:ext cx="9169400" cy="4000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2. </a:t>
            </a:r>
            <a:r>
              <a:rPr lang="en-US" sz="2000" b="1" dirty="0"/>
              <a:t>Сформированность </a:t>
            </a:r>
            <a:r>
              <a:rPr lang="en-US" sz="2000" b="1" dirty="0" err="1"/>
              <a:t>предметных</a:t>
            </a:r>
            <a:r>
              <a:rPr lang="en-US" sz="2000" b="1" dirty="0"/>
              <a:t> </a:t>
            </a:r>
            <a:r>
              <a:rPr lang="en-US" sz="2000" b="1" dirty="0" err="1"/>
              <a:t>знаний</a:t>
            </a:r>
            <a:r>
              <a:rPr lang="en-US" sz="2000" b="1" dirty="0"/>
              <a:t> и </a:t>
            </a:r>
            <a:r>
              <a:rPr lang="en-US" sz="2000" b="1" dirty="0" err="1"/>
              <a:t>способов</a:t>
            </a:r>
            <a:r>
              <a:rPr lang="en-US" sz="2000" b="1" dirty="0"/>
              <a:t> </a:t>
            </a:r>
            <a:r>
              <a:rPr lang="en-US" sz="2000" b="1" dirty="0" err="1"/>
              <a:t>действий</a:t>
            </a:r>
            <a:endParaRPr lang="ru-RU" sz="20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-7938" y="3557588"/>
            <a:ext cx="9170988" cy="4000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3. </a:t>
            </a:r>
            <a:r>
              <a:rPr lang="en-US" sz="2000" b="1" dirty="0"/>
              <a:t>Сформированность </a:t>
            </a:r>
            <a:r>
              <a:rPr lang="en-US" sz="2000" b="1" dirty="0" err="1"/>
              <a:t>регулятивных</a:t>
            </a:r>
            <a:r>
              <a:rPr lang="en-US" sz="2000" b="1" dirty="0"/>
              <a:t> </a:t>
            </a:r>
            <a:r>
              <a:rPr lang="en-US" sz="2000" b="1" dirty="0" err="1"/>
              <a:t>действий</a:t>
            </a:r>
            <a:endParaRPr lang="ru-RU" sz="20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-7938" y="3957638"/>
            <a:ext cx="9170988" cy="4000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4. </a:t>
            </a:r>
            <a:r>
              <a:rPr lang="en-US" sz="2000" b="1" dirty="0"/>
              <a:t>Сформированность </a:t>
            </a:r>
            <a:r>
              <a:rPr lang="en-US" sz="2000" b="1" dirty="0" err="1"/>
              <a:t>коммуникативных</a:t>
            </a:r>
            <a:r>
              <a:rPr lang="en-US" sz="2000" b="1" dirty="0"/>
              <a:t> </a:t>
            </a:r>
            <a:r>
              <a:rPr lang="en-US" sz="2000" b="1" dirty="0" err="1"/>
              <a:t>действий</a:t>
            </a:r>
            <a:endParaRPr lang="ru-RU" sz="20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0" y="2714625"/>
            <a:ext cx="9169400" cy="4000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1. </a:t>
            </a:r>
            <a:r>
              <a:rPr lang="en-US" sz="2000" b="1" dirty="0" err="1"/>
              <a:t>Способность</a:t>
            </a:r>
            <a:r>
              <a:rPr lang="en-US" sz="2000" b="1" dirty="0"/>
              <a:t> к </a:t>
            </a:r>
            <a:r>
              <a:rPr lang="en-US" sz="2000" b="1" dirty="0" err="1"/>
              <a:t>самостоятельному</a:t>
            </a:r>
            <a:r>
              <a:rPr lang="en-US" sz="2000" b="1" dirty="0"/>
              <a:t> </a:t>
            </a:r>
            <a:r>
              <a:rPr lang="en-US" sz="2000" b="1" dirty="0" err="1"/>
              <a:t>приобретению</a:t>
            </a:r>
            <a:r>
              <a:rPr lang="en-US" sz="2000" b="1" dirty="0"/>
              <a:t> </a:t>
            </a:r>
            <a:r>
              <a:rPr lang="en-US" sz="2000" b="1" dirty="0" err="1"/>
              <a:t>знаний</a:t>
            </a:r>
            <a:r>
              <a:rPr lang="en-US" sz="2000" b="1" dirty="0"/>
              <a:t> и </a:t>
            </a:r>
            <a:r>
              <a:rPr lang="en-US" sz="2000" b="1" dirty="0" err="1"/>
              <a:t>решению</a:t>
            </a:r>
            <a:r>
              <a:rPr lang="en-US" sz="2000" b="1" dirty="0"/>
              <a:t> </a:t>
            </a:r>
            <a:r>
              <a:rPr lang="en-US" sz="2000" b="1" dirty="0" err="1"/>
              <a:t>проблем</a:t>
            </a:r>
            <a:endParaRPr lang="ru-RU" sz="20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324100" y="4491038"/>
            <a:ext cx="4495800" cy="400050"/>
          </a:xfrm>
          <a:prstGeom prst="rect">
            <a:avLst/>
          </a:prstGeom>
          <a:solidFill>
            <a:srgbClr val="00206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Критерии оцениваются на 2-х уровнях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900113" y="5457825"/>
            <a:ext cx="2016125" cy="400050"/>
          </a:xfrm>
          <a:prstGeom prst="rect">
            <a:avLst/>
          </a:prstGeom>
          <a:solidFill>
            <a:srgbClr val="00206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Базовый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588125" y="5457825"/>
            <a:ext cx="2016125" cy="400050"/>
          </a:xfrm>
          <a:prstGeom prst="rect">
            <a:avLst/>
          </a:prstGeom>
          <a:solidFill>
            <a:srgbClr val="00206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Повышенный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23825" y="5954713"/>
            <a:ext cx="8896350" cy="8318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C000"/>
                </a:solidFill>
              </a:rPr>
              <a:t>Главное отличие выделенных уровней состоит в </a:t>
            </a:r>
            <a:r>
              <a:rPr lang="ru-RU" sz="2400" b="1" u="sng" dirty="0">
                <a:solidFill>
                  <a:srgbClr val="FFC000"/>
                </a:solidFill>
              </a:rPr>
              <a:t>степени самостоятельности</a:t>
            </a:r>
            <a:r>
              <a:rPr lang="ru-RU" sz="2400" b="1" dirty="0">
                <a:solidFill>
                  <a:srgbClr val="FFC000"/>
                </a:solidFill>
              </a:rPr>
              <a:t> обучающегося в ходе выполнения проекта.</a:t>
            </a:r>
          </a:p>
        </p:txBody>
      </p:sp>
      <p:cxnSp>
        <p:nvCxnSpPr>
          <p:cNvPr id="3" name="Прямая со стрелкой 2"/>
          <p:cNvCxnSpPr>
            <a:stCxn id="10" idx="2"/>
            <a:endCxn id="11" idx="0"/>
          </p:cNvCxnSpPr>
          <p:nvPr/>
        </p:nvCxnSpPr>
        <p:spPr>
          <a:xfrm flipH="1">
            <a:off x="1908175" y="4891088"/>
            <a:ext cx="2663825" cy="566737"/>
          </a:xfrm>
          <a:prstGeom prst="straightConnector1">
            <a:avLst/>
          </a:prstGeom>
          <a:ln w="3810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16" name="Прямая со стрелкой 15"/>
          <p:cNvCxnSpPr>
            <a:stCxn id="10" idx="2"/>
            <a:endCxn id="13" idx="0"/>
          </p:cNvCxnSpPr>
          <p:nvPr/>
        </p:nvCxnSpPr>
        <p:spPr>
          <a:xfrm>
            <a:off x="4572000" y="4891088"/>
            <a:ext cx="3024188" cy="566737"/>
          </a:xfrm>
          <a:prstGeom prst="straightConnector1">
            <a:avLst/>
          </a:prstGeom>
          <a:ln w="3810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26639" name="Прямоугольник 18"/>
          <p:cNvSpPr>
            <a:spLocks noChangeArrowheads="1"/>
          </p:cNvSpPr>
          <p:nvPr/>
        </p:nvSpPr>
        <p:spPr bwMode="auto">
          <a:xfrm>
            <a:off x="3857625" y="142875"/>
            <a:ext cx="512603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dirty="0">
                <a:latin typeface="Calibri" pitchFamily="34" charset="0"/>
              </a:rPr>
              <a:t>Система оценки проектной</a:t>
            </a:r>
            <a:br>
              <a:rPr lang="ru-RU" sz="2400" b="1" dirty="0">
                <a:latin typeface="Calibri" pitchFamily="34" charset="0"/>
              </a:rPr>
            </a:br>
            <a:r>
              <a:rPr lang="ru-RU" sz="2400" b="1" dirty="0">
                <a:latin typeface="Calibri" pitchFamily="34" charset="0"/>
              </a:rPr>
              <a:t>и исследовательской деятельности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19050" y="0"/>
          <a:ext cx="9177753" cy="68579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65393"/>
                <a:gridCol w="3657127"/>
                <a:gridCol w="4155233"/>
              </a:tblGrid>
              <a:tr h="323521">
                <a:tc rowSpan="2"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Критерий</a:t>
                      </a:r>
                      <a:endParaRPr lang="ru-RU" sz="1400" b="1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5800" marR="55800" marT="0" marB="0"/>
                </a:tc>
                <a:tc gridSpan="2"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Уровни </a:t>
                      </a:r>
                      <a:r>
                        <a:rPr lang="ru-RU" sz="1400" b="1" dirty="0" err="1">
                          <a:effectLst/>
                        </a:rPr>
                        <a:t>сформированности</a:t>
                      </a:r>
                      <a:r>
                        <a:rPr lang="ru-RU" sz="1400" b="1" dirty="0">
                          <a:effectLst/>
                        </a:rPr>
                        <a:t> навыков проектной деятельности</a:t>
                      </a:r>
                      <a:endParaRPr lang="ru-RU" sz="1400" b="1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5800" marR="5580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99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en-US" sz="1400" b="1">
                          <a:effectLst/>
                        </a:rPr>
                        <a:t>Базовый</a:t>
                      </a:r>
                      <a:endParaRPr lang="ru-RU" sz="1400" b="1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5800" marR="5580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en-US" sz="1400" b="1">
                          <a:effectLst/>
                        </a:rPr>
                        <a:t>Повышенный</a:t>
                      </a:r>
                      <a:endParaRPr lang="ru-RU" sz="1400" b="1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5800" marR="55800" marT="0" marB="0" anchor="ctr"/>
                </a:tc>
              </a:tr>
              <a:tr h="21593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ru-RU" sz="1400" b="1" dirty="0" err="1">
                          <a:effectLst/>
                        </a:rPr>
                        <a:t>Самосто-ятельное</a:t>
                      </a:r>
                      <a:r>
                        <a:rPr lang="ru-RU" sz="1400" b="1" dirty="0">
                          <a:effectLst/>
                        </a:rPr>
                        <a:t> </a:t>
                      </a:r>
                      <a:r>
                        <a:rPr lang="ru-RU" sz="1400" b="1" dirty="0" smtClean="0">
                          <a:effectLst/>
                        </a:rPr>
                        <a:t>приобретение </a:t>
                      </a:r>
                      <a:r>
                        <a:rPr lang="ru-RU" sz="1400" b="1" dirty="0">
                          <a:effectLst/>
                        </a:rPr>
                        <a:t>знаний и решение проблем</a:t>
                      </a:r>
                      <a:endParaRPr lang="ru-RU" sz="1400" b="1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5800" marR="558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ru-RU" sz="1400" b="1">
                          <a:effectLst/>
                        </a:rPr>
                        <a:t>Работа в целом свидетельствует о способности самостоятельно с опорой на помощь руководителя ставить проблему и находить пути её решения; продемонстрирована способность приобретать новые знания и/или осваивать новые способы действий, достигать более глубокого понимания изученного</a:t>
                      </a:r>
                      <a:endParaRPr lang="ru-RU" sz="1400" b="1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5800" marR="558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-68580" algn="l"/>
                        </a:tabLst>
                      </a:pPr>
                      <a:r>
                        <a:rPr lang="ru-RU" sz="1400" b="1">
                          <a:effectLst/>
                        </a:rPr>
                        <a:t>Работа в целом свидетельствует о способности самостоятельно ставить проблему и находить пути её решения; продемонстрировано свободное владение логическими операциями, навыками критического мышления, умение самостоятельно мыслить; продемонстрирована способность на этой основе приобретать новые знания и/или осваивать новые способы действий, достигать более глубокого понимания проблемы</a:t>
                      </a:r>
                      <a:endParaRPr lang="ru-RU" sz="1400" b="1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5800" marR="55800" marT="0" marB="0"/>
                </a:tc>
              </a:tr>
              <a:tr h="9597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en-US" sz="1400" b="1">
                          <a:effectLst/>
                        </a:rPr>
                        <a:t>Знание предмета</a:t>
                      </a:r>
                      <a:endParaRPr lang="ru-RU" sz="1400" b="1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5800" marR="558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ru-RU" sz="1400" b="1">
                          <a:effectLst/>
                        </a:rPr>
                        <a:t>Продемонстрировано понимание содержания выполненной работы. В работе и в ответах на вопросы по содержанию работы отсутствуют грубые ошибки</a:t>
                      </a:r>
                      <a:endParaRPr lang="ru-RU" sz="1400" b="1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5800" marR="558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-68580" algn="l"/>
                        </a:tabLst>
                      </a:pPr>
                      <a:r>
                        <a:rPr lang="ru-RU" sz="1400" b="1" dirty="0">
                          <a:effectLst/>
                        </a:rPr>
                        <a:t>Продемонстрировано свободное владение предметом проектной деятельности. Ошибки отсутствуют</a:t>
                      </a:r>
                      <a:endParaRPr lang="ru-RU" sz="1400" b="1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5800" marR="55800" marT="0" marB="0"/>
                </a:tc>
              </a:tr>
              <a:tr h="1016049">
                <a:tc rowSpan="2">
                  <a:txBody>
                    <a:bodyPr/>
                    <a:lstStyle/>
                    <a:p>
                      <a:pPr mar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</a:rPr>
                        <a:t>Регулятивные </a:t>
                      </a:r>
                      <a:r>
                        <a:rPr lang="ru-RU" sz="1400" b="1" dirty="0">
                          <a:effectLst/>
                        </a:rPr>
                        <a:t>действия</a:t>
                      </a:r>
                      <a:endParaRPr lang="ru-RU" sz="1400" b="1" dirty="0">
                        <a:effectLst/>
                        <a:latin typeface="Times New Roman"/>
                        <a:ea typeface="Calibri"/>
                      </a:endParaRPr>
                    </a:p>
                    <a:p>
                      <a:pPr indent="28829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 </a:t>
                      </a:r>
                      <a:endParaRPr lang="ru-RU" sz="1400" b="1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5800" marR="558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ru-RU" sz="1400" b="1" dirty="0">
                          <a:effectLst/>
                        </a:rPr>
                        <a:t>Продемонстрированы навыки определения темы и планирования работы.</a:t>
                      </a:r>
                    </a:p>
                    <a:p>
                      <a:pPr mar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Работа доведена до конца и представлена комиссии;</a:t>
                      </a:r>
                      <a:endParaRPr lang="ru-RU" sz="1400" b="1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5800" marR="55800" marT="0" marB="0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Работа тщательно спланирована и последовательно реализована, своевременно пройдены все необходимые этапы обсуждения и представления.</a:t>
                      </a:r>
                      <a:endParaRPr lang="ru-RU" sz="1400" b="1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5800" marR="55800" marT="0" marB="0"/>
                </a:tc>
              </a:tr>
              <a:tr h="959727">
                <a:tc vMerge="1">
                  <a:txBody>
                    <a:bodyPr/>
                    <a:lstStyle/>
                    <a:p>
                      <a:pPr indent="28829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5800" marR="55800" marT="0" marB="0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</a:rPr>
                        <a:t>Некоторые </a:t>
                      </a:r>
                      <a:r>
                        <a:rPr lang="ru-RU" sz="1400" b="1" dirty="0">
                          <a:effectLst/>
                        </a:rPr>
                        <a:t>этапы выполнялись под контролем и при поддержке руководителя. При этом проявляются отдельные элементы самооценки и самоконтроля обучающегося</a:t>
                      </a:r>
                      <a:endParaRPr lang="ru-RU" sz="1400" b="1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5800" marR="55800" marT="0" marB="0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Контроль и коррекция осуществлялись самостоятельно</a:t>
                      </a:r>
                      <a:endParaRPr lang="ru-RU" sz="1400" b="1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5800" marR="55800" marT="0" marB="0"/>
                </a:tc>
              </a:tr>
              <a:tr h="119965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en-US" sz="1400" b="1" dirty="0" err="1" smtClean="0">
                          <a:effectLst/>
                        </a:rPr>
                        <a:t>Коммуникация</a:t>
                      </a:r>
                      <a:endParaRPr lang="ru-RU" sz="1400" b="1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5800" marR="558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ru-RU" sz="1400" b="1">
                          <a:effectLst/>
                        </a:rPr>
                        <a:t>Продемонстрированы навыки оформления проектной работы и пояснительной записки, а также подготовки простой презентации. Автор отвечает на вопросы</a:t>
                      </a:r>
                      <a:endParaRPr lang="ru-RU" sz="1400" b="1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5800" marR="558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ru-RU" sz="1400" b="1" dirty="0">
                          <a:effectLst/>
                        </a:rPr>
                        <a:t>Тема ясно определена и пояснена. Текст/сообщение хорошо структурированы. Все мысли выражены ясно, логично, последовательно, аргументированно. </a:t>
                      </a:r>
                      <a:r>
                        <a:rPr lang="en-US" sz="1400" b="1" dirty="0" err="1">
                          <a:effectLst/>
                        </a:rPr>
                        <a:t>Работа</a:t>
                      </a:r>
                      <a:r>
                        <a:rPr lang="en-US" sz="1400" b="1" dirty="0">
                          <a:effectLst/>
                        </a:rPr>
                        <a:t>/</a:t>
                      </a:r>
                      <a:r>
                        <a:rPr lang="en-US" sz="1400" b="1" dirty="0" err="1">
                          <a:effectLst/>
                        </a:rPr>
                        <a:t>сообщение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вызывает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интерес</a:t>
                      </a:r>
                      <a:r>
                        <a:rPr lang="en-US" sz="1400" b="1" dirty="0">
                          <a:effectLst/>
                        </a:rPr>
                        <a:t>. </a:t>
                      </a:r>
                      <a:r>
                        <a:rPr lang="en-US" sz="1400" b="1" dirty="0" err="1">
                          <a:effectLst/>
                        </a:rPr>
                        <a:t>Автор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свободно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отвечает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на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 smtClean="0">
                          <a:effectLst/>
                        </a:rPr>
                        <a:t>вопросы</a:t>
                      </a:r>
                      <a:r>
                        <a:rPr lang="ru-RU" sz="1400" b="1" dirty="0" smtClean="0">
                          <a:effectLst/>
                        </a:rPr>
                        <a:t>.</a:t>
                      </a:r>
                      <a:endParaRPr lang="ru-RU" sz="1400" b="1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5800" marR="5580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2000" b="-2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0312" y="154547"/>
            <a:ext cx="8305038" cy="1399934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/>
              <a:t>Результаты диагностики «Индивидуальный стиль мышления»</a:t>
            </a:r>
            <a:endParaRPr lang="ru-RU" sz="3600" b="1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210312" y="1719072"/>
          <a:ext cx="8752713" cy="4848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1AB25-A289-4E1E-A2C8-837A7DF0FBE4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07225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3638" y="154546"/>
            <a:ext cx="8051711" cy="270457"/>
          </a:xfrm>
        </p:spPr>
        <p:txBody>
          <a:bodyPr>
            <a:normAutofit fontScale="90000"/>
          </a:bodyPr>
          <a:lstStyle/>
          <a:p>
            <a:pPr algn="ctr"/>
            <a:endParaRPr lang="ru-RU" b="1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1AB25-A289-4E1E-A2C8-837A7DF0FBE4}" type="slidenum">
              <a:rPr lang="ru-RU" smtClean="0"/>
              <a:pPr/>
              <a:t>25</a:t>
            </a:fld>
            <a:endParaRPr lang="ru-RU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206375" y="720725"/>
          <a:ext cx="8589963" cy="579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3707225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8338" y="365127"/>
            <a:ext cx="7807012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334851" y="489397"/>
          <a:ext cx="8590432" cy="60020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1AB25-A289-4E1E-A2C8-837A7DF0FBE4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3639" y="365126"/>
            <a:ext cx="8051711" cy="291697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257175" y="695325"/>
          <a:ext cx="8629650" cy="5911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1AB25-A289-4E1E-A2C8-837A7DF0FBE4}" type="slidenum">
              <a:rPr lang="ru-RU" smtClean="0"/>
              <a:pPr/>
              <a:t>27</a:t>
            </a:fld>
            <a:endParaRPr lang="ru-RU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6214" y="365126"/>
            <a:ext cx="8219136" cy="948519"/>
          </a:xfrm>
        </p:spPr>
        <p:txBody>
          <a:bodyPr/>
          <a:lstStyle/>
          <a:p>
            <a:r>
              <a:rPr lang="ru-RU" b="1" dirty="0" smtClean="0"/>
              <a:t>Вывод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3487" y="1365161"/>
            <a:ext cx="8384147" cy="51129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b="1" dirty="0" smtClean="0"/>
              <a:t>Можно сказать, что около 50% учащихся 10 классов имеют способности к исследовательской деятельности, как одной из составляющих компетенций учащихся новой системы обучения, в рамках </a:t>
            </a:r>
            <a:r>
              <a:rPr lang="ru-RU" sz="3600" b="1" dirty="0" smtClean="0"/>
              <a:t>ФГОС старшей школы.</a:t>
            </a:r>
            <a:endParaRPr lang="ru-RU" sz="36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1AB25-A289-4E1E-A2C8-837A7DF0FBE4}" type="slidenum">
              <a:rPr lang="ru-RU" smtClean="0"/>
              <a:pPr/>
              <a:t>28</a:t>
            </a:fld>
            <a:endParaRPr lang="ru-RU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6fc582cb6e5c498181bb43715267182658dc"/>
</p:tagLst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330</TotalTime>
  <Words>1841</Words>
  <Application>Microsoft Office PowerPoint</Application>
  <PresentationFormat>Экран (4:3)</PresentationFormat>
  <Paragraphs>506</Paragraphs>
  <Slides>28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Тема Office</vt:lpstr>
      <vt:lpstr>Слайд 1</vt:lpstr>
      <vt:lpstr>Слайд 2</vt:lpstr>
      <vt:lpstr>Слайд 3</vt:lpstr>
      <vt:lpstr> Анализ анкеты «Удовлетворенность профильным образованием»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Слайд 19</vt:lpstr>
      <vt:lpstr>Слайд 20</vt:lpstr>
      <vt:lpstr>Слайд 21</vt:lpstr>
      <vt:lpstr>Слайд 22</vt:lpstr>
      <vt:lpstr>Слайд 23</vt:lpstr>
      <vt:lpstr>Результаты диагностики «Индивидуальный стиль мышления»</vt:lpstr>
      <vt:lpstr>Слайд 25</vt:lpstr>
      <vt:lpstr>Слайд 26</vt:lpstr>
      <vt:lpstr>Слайд 27</vt:lpstr>
      <vt:lpstr>Вывод</vt:lpstr>
    </vt:vector>
  </TitlesOfParts>
  <Company>DNS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Олег Грибан</dc:creator>
  <cp:lastModifiedBy>predmetnik</cp:lastModifiedBy>
  <cp:revision>31</cp:revision>
  <dcterms:created xsi:type="dcterms:W3CDTF">2014-03-02T09:26:55Z</dcterms:created>
  <dcterms:modified xsi:type="dcterms:W3CDTF">2014-12-02T11:25:40Z</dcterms:modified>
</cp:coreProperties>
</file>