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2" r:id="rId2"/>
    <p:sldId id="256" r:id="rId3"/>
    <p:sldId id="260" r:id="rId4"/>
    <p:sldId id="265" r:id="rId5"/>
    <p:sldId id="262" r:id="rId6"/>
    <p:sldId id="259" r:id="rId7"/>
    <p:sldId id="257" r:id="rId8"/>
    <p:sldId id="273" r:id="rId9"/>
    <p:sldId id="271" r:id="rId10"/>
    <p:sldId id="268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-21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26.10.2015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26.10.2015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26.10.2015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26.10.2015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26.10.2015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26.10.2015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26.10.2015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://www.moeobrazovanie.ru/questionary.php" TargetMode="External"/><Relationship Id="rId3" Type="http://schemas.openxmlformats.org/officeDocument/2006/relationships/hyperlink" Target="http://vesmirnaladoni2011.ru/" TargetMode="External"/><Relationship Id="rId7" Type="http://schemas.openxmlformats.org/officeDocument/2006/relationships/hyperlink" Target="http://www.eurolab.ua/speciality/" TargetMode="External"/><Relationship Id="rId2" Type="http://schemas.openxmlformats.org/officeDocument/2006/relationships/hyperlink" Target="http://porof.ru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kto-kem.ru/" TargetMode="External"/><Relationship Id="rId5" Type="http://schemas.openxmlformats.org/officeDocument/2006/relationships/hyperlink" Target="http://www.profvibor.ru/" TargetMode="External"/><Relationship Id="rId4" Type="http://schemas.openxmlformats.org/officeDocument/2006/relationships/hyperlink" Target="http://www.futurejob.ru/" TargetMode="Externa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908720"/>
            <a:ext cx="7774632" cy="3240359"/>
          </a:xfrm>
        </p:spPr>
        <p:txBody>
          <a:bodyPr>
            <a:noAutofit/>
          </a:bodyPr>
          <a:lstStyle/>
          <a:p>
            <a:r>
              <a:rPr lang="ru-RU" b="1" i="1" dirty="0" smtClean="0">
                <a:solidFill>
                  <a:srgbClr val="0070C0"/>
                </a:solidFill>
              </a:rPr>
              <a:t>«Профессиональное самоопределение учащихся или </a:t>
            </a:r>
            <a:r>
              <a:rPr lang="ru-RU" b="1" i="1" dirty="0" smtClean="0">
                <a:solidFill>
                  <a:srgbClr val="00B0F0"/>
                </a:solidFill>
              </a:rPr>
              <a:t>Как важно сделать правильный выбор</a:t>
            </a:r>
            <a:r>
              <a:rPr lang="ru-RU" b="1" i="1" dirty="0" smtClean="0">
                <a:solidFill>
                  <a:srgbClr val="0070C0"/>
                </a:solidFill>
              </a:rPr>
              <a:t>»</a:t>
            </a:r>
            <a:endParaRPr lang="ru-RU" b="1" i="1" dirty="0">
              <a:solidFill>
                <a:srgbClr val="0070C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15616" y="4365104"/>
            <a:ext cx="6656784" cy="1800200"/>
          </a:xfrm>
        </p:spPr>
        <p:txBody>
          <a:bodyPr/>
          <a:lstStyle/>
          <a:p>
            <a:r>
              <a:rPr lang="ru-RU" dirty="0" smtClean="0"/>
              <a:t>КЛАССНЫЙ ЧАС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772816"/>
            <a:ext cx="8507288" cy="4896544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rgbClr val="0070C0"/>
                </a:solidFill>
              </a:rPr>
              <a:t>Выбор</a:t>
            </a:r>
            <a:r>
              <a:rPr lang="ru-RU" dirty="0" smtClean="0">
                <a:solidFill>
                  <a:srgbClr val="0070C0"/>
                </a:solidFill>
              </a:rPr>
              <a:t> — </a:t>
            </a:r>
            <a:r>
              <a:rPr lang="ru-RU" dirty="0" smtClean="0"/>
              <a:t>принятие человеком одного решения из предложенного множества вариантов.</a:t>
            </a:r>
            <a:endParaRPr lang="en-US" dirty="0" smtClean="0"/>
          </a:p>
          <a:p>
            <a:r>
              <a:rPr lang="ru-RU" b="1" dirty="0" smtClean="0">
                <a:solidFill>
                  <a:srgbClr val="0070C0"/>
                </a:solidFill>
              </a:rPr>
              <a:t>Выбор профессии </a:t>
            </a:r>
            <a:r>
              <a:rPr lang="ru-RU" dirty="0" smtClean="0">
                <a:solidFill>
                  <a:srgbClr val="0070C0"/>
                </a:solidFill>
              </a:rPr>
              <a:t>– </a:t>
            </a:r>
            <a:r>
              <a:rPr lang="ru-RU" dirty="0" smtClean="0"/>
              <a:t>сложный и ответственный шаг в жизни каждого человека. От продуманного выбора профессии во многом зависит будущая судьба. Правильно выбрать профессию – значит найти свое место в жизни.</a:t>
            </a:r>
          </a:p>
          <a:p>
            <a:endParaRPr lang="ru-RU" dirty="0"/>
          </a:p>
        </p:txBody>
      </p:sp>
      <p:pic>
        <p:nvPicPr>
          <p:cNvPr id="1026" name="Picture 2" descr="C:\Documents and Settings\predmetnik.LICEI40\Рабочий стол\gestion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10202" y="0"/>
            <a:ext cx="3333798" cy="177281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Documents and Settings\predmetnik.LICEI40\Рабочий стол\0002-002-Tri-etapa-proforientatsi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Documents and Settings\predmetnik.LICEI40\Рабочий стол\0009-009-CHto-znachit-pravilno-vybrat-professiju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Documents and Settings\predmetnik.LICEI40\Рабочий стол\0010-010-Pravilnyj-profpla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264370" cy="936104"/>
          </a:xfrm>
        </p:spPr>
        <p:txBody>
          <a:bodyPr>
            <a:noAutofit/>
          </a:bodyPr>
          <a:lstStyle/>
          <a:p>
            <a:pPr marL="484632" indent="0" algn="ctr" eaLnBrk="1" fontAlgn="auto" hangingPunct="1">
              <a:spcAft>
                <a:spcPts val="0"/>
              </a:spcAft>
              <a:defRPr/>
            </a:pPr>
            <a:r>
              <a:rPr lang="ru-RU" sz="3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Ошибки и затруднения при выборе профессии?</a:t>
            </a:r>
            <a:endParaRPr lang="ru-RU" sz="36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363" name="Содержимое 2"/>
          <p:cNvSpPr>
            <a:spLocks noGrp="1"/>
          </p:cNvSpPr>
          <p:nvPr>
            <p:ph idx="1"/>
          </p:nvPr>
        </p:nvSpPr>
        <p:spPr>
          <a:xfrm>
            <a:off x="251520" y="1268760"/>
            <a:ext cx="8749605" cy="5374928"/>
          </a:xfrm>
        </p:spPr>
        <p:txBody>
          <a:bodyPr/>
          <a:lstStyle/>
          <a:p>
            <a:pPr eaLnBrk="1" hangingPunct="1">
              <a:lnSpc>
                <a:spcPct val="70000"/>
              </a:lnSpc>
            </a:pPr>
            <a:r>
              <a:rPr lang="ru-RU" sz="1800" b="1" dirty="0" smtClean="0"/>
              <a:t> </a:t>
            </a:r>
            <a:r>
              <a:rPr lang="ru-RU" sz="2400" b="1" dirty="0" smtClean="0"/>
              <a:t>Мнение о престижности профессии . </a:t>
            </a:r>
          </a:p>
          <a:p>
            <a:pPr eaLnBrk="1" hangingPunct="1">
              <a:lnSpc>
                <a:spcPct val="70000"/>
              </a:lnSpc>
            </a:pPr>
            <a:endParaRPr lang="ru-RU" sz="2400" b="1" dirty="0" smtClean="0"/>
          </a:p>
          <a:p>
            <a:pPr eaLnBrk="1" hangingPunct="1">
              <a:lnSpc>
                <a:spcPct val="70000"/>
              </a:lnSpc>
            </a:pPr>
            <a:r>
              <a:rPr lang="ru-RU" sz="2400" b="1" dirty="0" smtClean="0"/>
              <a:t>Выбор профессии под влиянием товарищей (за компанию). </a:t>
            </a:r>
          </a:p>
          <a:p>
            <a:pPr eaLnBrk="1" hangingPunct="1">
              <a:lnSpc>
                <a:spcPct val="70000"/>
              </a:lnSpc>
            </a:pPr>
            <a:endParaRPr lang="ru-RU" sz="2400" b="1" dirty="0" smtClean="0"/>
          </a:p>
          <a:p>
            <a:pPr eaLnBrk="1" hangingPunct="1">
              <a:lnSpc>
                <a:spcPct val="70000"/>
              </a:lnSpc>
            </a:pPr>
            <a:r>
              <a:rPr lang="ru-RU" sz="2400" b="1" dirty="0" smtClean="0"/>
              <a:t>Перенос отношения к человеку, представителю той или иной профессии, на саму профессию.  </a:t>
            </a:r>
          </a:p>
          <a:p>
            <a:pPr eaLnBrk="1" hangingPunct="1">
              <a:lnSpc>
                <a:spcPct val="70000"/>
              </a:lnSpc>
              <a:buFont typeface="Wingdings 2" pitchFamily="18" charset="2"/>
              <a:buNone/>
            </a:pPr>
            <a:endParaRPr lang="ru-RU" sz="2400" b="1" dirty="0" smtClean="0"/>
          </a:p>
          <a:p>
            <a:pPr eaLnBrk="1" hangingPunct="1">
              <a:lnSpc>
                <a:spcPct val="70000"/>
              </a:lnSpc>
            </a:pPr>
            <a:r>
              <a:rPr lang="ru-RU" sz="2400" b="1" dirty="0" smtClean="0"/>
              <a:t>Увлечение только внешней стороной профессии. </a:t>
            </a:r>
          </a:p>
          <a:p>
            <a:pPr eaLnBrk="1" hangingPunct="1">
              <a:lnSpc>
                <a:spcPct val="70000"/>
              </a:lnSpc>
            </a:pPr>
            <a:endParaRPr lang="ru-RU" sz="2400" b="1" dirty="0" smtClean="0"/>
          </a:p>
          <a:p>
            <a:pPr eaLnBrk="1" hangingPunct="1">
              <a:lnSpc>
                <a:spcPct val="80000"/>
              </a:lnSpc>
            </a:pPr>
            <a:r>
              <a:rPr lang="ru-RU" sz="2400" b="1" dirty="0" smtClean="0"/>
              <a:t>Неумение/ нежелание разбираться в своих личностных качествах  (склонностях,  способностях). </a:t>
            </a:r>
          </a:p>
          <a:p>
            <a:pPr eaLnBrk="1" hangingPunct="1">
              <a:lnSpc>
                <a:spcPct val="80000"/>
              </a:lnSpc>
              <a:buFont typeface="Wingdings 2" pitchFamily="18" charset="2"/>
              <a:buNone/>
            </a:pPr>
            <a:endParaRPr lang="ru-RU" sz="2400" b="1" dirty="0" smtClean="0"/>
          </a:p>
          <a:p>
            <a:pPr eaLnBrk="1" hangingPunct="1">
              <a:lnSpc>
                <a:spcPct val="80000"/>
              </a:lnSpc>
              <a:buFont typeface="Wingdings 2" pitchFamily="18" charset="2"/>
              <a:buNone/>
            </a:pPr>
            <a:r>
              <a:rPr lang="ru-RU" sz="2400" b="1" dirty="0" smtClean="0"/>
              <a:t>    Незнание/ недооценка своих физических особенностей, недостатков, существенных при выборе профессии.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74638"/>
            <a:ext cx="8363272" cy="634082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ru-RU" b="1" dirty="0" smtClean="0">
                <a:solidFill>
                  <a:srgbClr val="FF0000"/>
                </a:solidFill>
              </a:rPr>
              <a:t/>
            </a:r>
            <a:br>
              <a:rPr lang="ru-RU" b="1" dirty="0" smtClean="0">
                <a:solidFill>
                  <a:srgbClr val="FF0000"/>
                </a:solidFill>
              </a:rPr>
            </a:br>
            <a:r>
              <a:rPr lang="ru-RU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Полезные сайты</a:t>
            </a:r>
            <a:br>
              <a:rPr lang="ru-RU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b="1" i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411" name="Содержимое 2"/>
          <p:cNvSpPr>
            <a:spLocks noGrp="1"/>
          </p:cNvSpPr>
          <p:nvPr>
            <p:ph idx="1"/>
          </p:nvPr>
        </p:nvSpPr>
        <p:spPr>
          <a:xfrm>
            <a:off x="323528" y="1124744"/>
            <a:ext cx="8568952" cy="5472608"/>
          </a:xfrm>
        </p:spPr>
        <p:txBody>
          <a:bodyPr/>
          <a:lstStyle/>
          <a:p>
            <a:pPr>
              <a:buFont typeface="Wingdings 2" pitchFamily="18" charset="2"/>
              <a:buNone/>
            </a:pPr>
            <a:r>
              <a:rPr lang="en-US" u="sng" dirty="0" smtClean="0">
                <a:solidFill>
                  <a:srgbClr val="0070C0"/>
                </a:solidFill>
                <a:hlinkClick r:id="rId2"/>
              </a:rPr>
              <a:t>http://porof.ru/</a:t>
            </a:r>
            <a:endParaRPr lang="en-US" u="sng" dirty="0" smtClean="0">
              <a:solidFill>
                <a:srgbClr val="0070C0"/>
              </a:solidFill>
            </a:endParaRPr>
          </a:p>
          <a:p>
            <a:pPr>
              <a:buFont typeface="Wingdings 2" pitchFamily="18" charset="2"/>
              <a:buNone/>
            </a:pPr>
            <a:r>
              <a:rPr lang="en-US" u="sng" dirty="0" smtClean="0">
                <a:solidFill>
                  <a:srgbClr val="0070C0"/>
                </a:solidFill>
                <a:hlinkClick r:id="rId3"/>
              </a:rPr>
              <a:t>http://vesmirnaladoni2011.ru/</a:t>
            </a:r>
            <a:r>
              <a:rPr lang="ru-RU" u="sng" dirty="0" smtClean="0">
                <a:solidFill>
                  <a:srgbClr val="0070C0"/>
                </a:solidFill>
              </a:rPr>
              <a:t>,</a:t>
            </a:r>
            <a:endParaRPr lang="en-US" u="sng" dirty="0" smtClean="0">
              <a:solidFill>
                <a:srgbClr val="0070C0"/>
              </a:solidFill>
            </a:endParaRPr>
          </a:p>
          <a:p>
            <a:pPr>
              <a:buFont typeface="Wingdings 2" pitchFamily="18" charset="2"/>
              <a:buNone/>
            </a:pPr>
            <a:r>
              <a:rPr lang="en-US" u="sng" dirty="0" smtClean="0">
                <a:solidFill>
                  <a:srgbClr val="0070C0"/>
                </a:solidFill>
                <a:hlinkClick r:id="rId4"/>
              </a:rPr>
              <a:t>http://www.futurejob.ru/</a:t>
            </a:r>
            <a:endParaRPr lang="en-US" u="sng" dirty="0" smtClean="0">
              <a:solidFill>
                <a:srgbClr val="0070C0"/>
              </a:solidFill>
            </a:endParaRPr>
          </a:p>
          <a:p>
            <a:pPr>
              <a:buFont typeface="Wingdings 2" pitchFamily="18" charset="2"/>
              <a:buNone/>
            </a:pPr>
            <a:r>
              <a:rPr lang="en-US" u="sng" dirty="0" smtClean="0">
                <a:solidFill>
                  <a:srgbClr val="0070C0"/>
                </a:solidFill>
                <a:hlinkClick r:id="rId5"/>
              </a:rPr>
              <a:t>http://www.profvibor.ru/</a:t>
            </a:r>
            <a:r>
              <a:rPr lang="ru-RU" u="sng" dirty="0" smtClean="0">
                <a:solidFill>
                  <a:srgbClr val="0070C0"/>
                </a:solidFill>
              </a:rPr>
              <a:t>, </a:t>
            </a:r>
            <a:endParaRPr lang="en-US" u="sng" dirty="0" smtClean="0">
              <a:solidFill>
                <a:srgbClr val="0070C0"/>
              </a:solidFill>
            </a:endParaRPr>
          </a:p>
          <a:p>
            <a:pPr>
              <a:buFont typeface="Wingdings 2" pitchFamily="18" charset="2"/>
              <a:buNone/>
            </a:pPr>
            <a:r>
              <a:rPr lang="en-US" u="sng" dirty="0" smtClean="0">
                <a:solidFill>
                  <a:srgbClr val="0070C0"/>
                </a:solidFill>
                <a:hlinkClick r:id="rId6"/>
              </a:rPr>
              <a:t>http://www.kto-kem.ru/</a:t>
            </a:r>
            <a:r>
              <a:rPr lang="en-US" u="sng" dirty="0" smtClean="0">
                <a:solidFill>
                  <a:srgbClr val="0070C0"/>
                </a:solidFill>
              </a:rPr>
              <a:t> </a:t>
            </a:r>
          </a:p>
          <a:p>
            <a:pPr>
              <a:buFont typeface="Wingdings 2" pitchFamily="18" charset="2"/>
              <a:buNone/>
            </a:pPr>
            <a:r>
              <a:rPr lang="en-US" b="1" u="sng" dirty="0" smtClean="0">
                <a:solidFill>
                  <a:srgbClr val="0070C0"/>
                </a:solidFill>
                <a:hlinkClick r:id="rId7"/>
              </a:rPr>
              <a:t>ttp://www.eurolab.ua/speciality/</a:t>
            </a:r>
            <a:endParaRPr lang="en-US" b="1" u="sng" dirty="0" smtClean="0">
              <a:solidFill>
                <a:srgbClr val="0070C0"/>
              </a:solidFill>
            </a:endParaRPr>
          </a:p>
          <a:p>
            <a:pPr>
              <a:buFont typeface="Wingdings 2" pitchFamily="18" charset="2"/>
              <a:buNone/>
            </a:pPr>
            <a:r>
              <a:rPr lang="en-US" b="1" u="sng" dirty="0" smtClean="0">
                <a:solidFill>
                  <a:srgbClr val="0070C0"/>
                </a:solidFill>
                <a:hlinkClick r:id="rId8"/>
              </a:rPr>
              <a:t>http://www.moeobrazovanie.ru/questionary.php</a:t>
            </a:r>
            <a:r>
              <a:rPr lang="ru-RU" b="1" u="sng" dirty="0" smtClean="0">
                <a:solidFill>
                  <a:srgbClr val="0070C0"/>
                </a:solidFill>
              </a:rPr>
              <a:t> </a:t>
            </a:r>
          </a:p>
          <a:p>
            <a:pPr>
              <a:buFont typeface="Wingdings 2" pitchFamily="18" charset="2"/>
              <a:buNone/>
            </a:pPr>
            <a:r>
              <a:rPr lang="en-US" b="1" u="sng" dirty="0" smtClean="0">
                <a:solidFill>
                  <a:srgbClr val="0070C0"/>
                </a:solidFill>
              </a:rPr>
              <a:t>http://asi.ru </a:t>
            </a:r>
          </a:p>
          <a:p>
            <a:pPr>
              <a:buNone/>
            </a:pPr>
            <a:endParaRPr lang="ru-RU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089804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ru-RU" sz="3200" b="1" dirty="0" smtClean="0"/>
              <a:t>Какие специалисты будут востребованы в ближайшие 10–15 </a:t>
            </a:r>
            <a:r>
              <a:rPr lang="ru-RU" sz="3200" b="1" dirty="0" smtClean="0"/>
              <a:t>лет</a:t>
            </a:r>
            <a:endParaRPr lang="ru-RU" sz="3200" b="1" dirty="0"/>
          </a:p>
        </p:txBody>
      </p:sp>
      <p:sp>
        <p:nvSpPr>
          <p:cNvPr id="14339" name="Содержимое 2"/>
          <p:cNvSpPr>
            <a:spLocks noGrp="1"/>
          </p:cNvSpPr>
          <p:nvPr>
            <p:ph idx="1"/>
          </p:nvPr>
        </p:nvSpPr>
        <p:spPr>
          <a:xfrm>
            <a:off x="457200" y="1285875"/>
            <a:ext cx="8229600" cy="5429250"/>
          </a:xfrm>
        </p:spPr>
        <p:txBody>
          <a:bodyPr/>
          <a:lstStyle/>
          <a:p>
            <a:pPr marL="520700" indent="-457200"/>
            <a:r>
              <a:rPr lang="ru-RU" sz="2100" b="1" dirty="0" smtClean="0"/>
              <a:t>Логисты</a:t>
            </a:r>
            <a:r>
              <a:rPr lang="ru-RU" sz="2100" dirty="0" smtClean="0"/>
              <a:t> — специалисты по организации транспортировки грузов (экономическое образование)</a:t>
            </a:r>
          </a:p>
          <a:p>
            <a:pPr marL="520700" indent="-457200"/>
            <a:r>
              <a:rPr lang="ru-RU" sz="2100" b="1" dirty="0" smtClean="0"/>
              <a:t>Экологи</a:t>
            </a:r>
            <a:r>
              <a:rPr lang="ru-RU" sz="2100" dirty="0" smtClean="0"/>
              <a:t> — специалисты по защите окружающей среды;</a:t>
            </a:r>
          </a:p>
          <a:p>
            <a:pPr marL="520700" indent="-457200"/>
            <a:r>
              <a:rPr lang="ru-RU" sz="2100" b="1" dirty="0" err="1" smtClean="0"/>
              <a:t>Нанотехнологи</a:t>
            </a:r>
            <a:r>
              <a:rPr lang="ru-RU" sz="2100" dirty="0" smtClean="0"/>
              <a:t> — специалисты по </a:t>
            </a:r>
            <a:r>
              <a:rPr lang="ru-RU" sz="2100" dirty="0" err="1" smtClean="0"/>
              <a:t>микротехнологиям</a:t>
            </a:r>
            <a:r>
              <a:rPr lang="ru-RU" sz="2100" dirty="0" smtClean="0"/>
              <a:t> (инженерно-техническое образование, физико-техническое образование)</a:t>
            </a:r>
          </a:p>
          <a:p>
            <a:pPr marL="520700" indent="-457200"/>
            <a:r>
              <a:rPr lang="ru-RU" sz="2100" b="1" dirty="0" smtClean="0"/>
              <a:t>Инженеры</a:t>
            </a:r>
            <a:r>
              <a:rPr lang="ru-RU" sz="2100" dirty="0" smtClean="0"/>
              <a:t>: химической, нефтехимической, нефтедобывающей промышленности.</a:t>
            </a:r>
          </a:p>
          <a:p>
            <a:pPr marL="520700" indent="-457200"/>
            <a:r>
              <a:rPr lang="ru-RU" sz="2100" b="1" dirty="0" smtClean="0"/>
              <a:t>Специалисты информационных технологий </a:t>
            </a:r>
            <a:r>
              <a:rPr lang="ru-RU" sz="2100" dirty="0" smtClean="0"/>
              <a:t>(информационно-техническое образование)</a:t>
            </a:r>
          </a:p>
          <a:p>
            <a:pPr marL="520700" indent="-457200"/>
            <a:r>
              <a:rPr lang="ru-RU" sz="2100" dirty="0" smtClean="0"/>
              <a:t>Высококвалифицированные </a:t>
            </a:r>
            <a:r>
              <a:rPr lang="ru-RU" sz="2100" b="1" dirty="0" smtClean="0"/>
              <a:t>строители и архитекторы</a:t>
            </a:r>
            <a:r>
              <a:rPr lang="ru-RU" sz="2100" dirty="0" smtClean="0"/>
              <a:t>.</a:t>
            </a:r>
          </a:p>
          <a:p>
            <a:pPr marL="520700" indent="-457200"/>
            <a:r>
              <a:rPr lang="ru-RU" sz="2100" b="1" dirty="0" smtClean="0"/>
              <a:t>Специалисты в медицинской сфере</a:t>
            </a:r>
            <a:r>
              <a:rPr lang="ru-RU" sz="2100" dirty="0" smtClean="0"/>
              <a:t>. </a:t>
            </a:r>
          </a:p>
        </p:txBody>
      </p:sp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16632"/>
            <a:ext cx="8435280" cy="792088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>
                <a:solidFill>
                  <a:srgbClr val="FF0000"/>
                </a:solidFill>
              </a:rPr>
              <a:t>Какие профессии будут востребованы через 10-15 лет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980728"/>
            <a:ext cx="8435280" cy="5616624"/>
          </a:xfrm>
        </p:spPr>
        <p:txBody>
          <a:bodyPr>
            <a:normAutofit fontScale="40000" lnSpcReduction="20000"/>
          </a:bodyPr>
          <a:lstStyle/>
          <a:p>
            <a:r>
              <a:rPr lang="ru-RU" sz="3500" b="1" dirty="0" smtClean="0"/>
              <a:t>Открывает тройку лидеров профессия инженера</a:t>
            </a:r>
            <a:endParaRPr lang="ru-RU" sz="3500" dirty="0" smtClean="0"/>
          </a:p>
          <a:p>
            <a:pPr>
              <a:buNone/>
            </a:pPr>
            <a:r>
              <a:rPr lang="ru-RU" sz="3500" dirty="0" smtClean="0"/>
              <a:t>По мнению экспертов, будущее именно за техническими специальностями. </a:t>
            </a:r>
            <a:br>
              <a:rPr lang="ru-RU" sz="3500" dirty="0" smtClean="0"/>
            </a:br>
            <a:r>
              <a:rPr lang="ru-RU" sz="3500" dirty="0" smtClean="0"/>
              <a:t>Для достижения успеха вы должны быть специалистом с полным спектром знаний как технических, экономических, так и юридических. Также необходимо владеть иностранными языками.</a:t>
            </a:r>
          </a:p>
          <a:p>
            <a:r>
              <a:rPr lang="ru-RU" sz="3500" b="1" dirty="0" smtClean="0"/>
              <a:t>На втором месте - IT-специалисты и разработчики программного обеспечения, дизайнеры графических интерфейсов</a:t>
            </a:r>
            <a:endParaRPr lang="ru-RU" sz="3500" dirty="0" smtClean="0"/>
          </a:p>
          <a:p>
            <a:pPr>
              <a:buNone/>
            </a:pPr>
            <a:r>
              <a:rPr lang="ru-RU" sz="3500" dirty="0" smtClean="0"/>
              <a:t>Рынок программного обеспечения развивается быстрее всех остальных. Специалисты, обеспечивающие его работоспособность, будут самыми востребованными еще не один десяток лет.</a:t>
            </a:r>
          </a:p>
          <a:p>
            <a:pPr>
              <a:buNone/>
            </a:pPr>
            <a:r>
              <a:rPr lang="ru-RU" sz="3500" b="1" dirty="0" smtClean="0"/>
              <a:t>Замыкают тройку лидеров </a:t>
            </a:r>
            <a:r>
              <a:rPr lang="ru-RU" sz="3500" b="1" dirty="0" err="1" smtClean="0"/>
              <a:t>нано-специалисты</a:t>
            </a:r>
            <a:r>
              <a:rPr lang="ru-RU" sz="3500" b="1" dirty="0" smtClean="0"/>
              <a:t>. Очень скоро </a:t>
            </a:r>
            <a:r>
              <a:rPr lang="ru-RU" sz="3500" b="1" dirty="0" err="1" smtClean="0"/>
              <a:t>нано-специалисты</a:t>
            </a:r>
            <a:r>
              <a:rPr lang="ru-RU" sz="3500" b="1" dirty="0" smtClean="0"/>
              <a:t> понадобятся практически во всех областях. </a:t>
            </a:r>
          </a:p>
          <a:p>
            <a:pPr>
              <a:buNone/>
            </a:pPr>
            <a:r>
              <a:rPr lang="ru-RU" sz="3500" b="1" i="1" dirty="0" smtClean="0">
                <a:solidFill>
                  <a:srgbClr val="FF0000"/>
                </a:solidFill>
              </a:rPr>
              <a:t>Эти профессии будут самыми востребованными уже в недалеком будущем:</a:t>
            </a:r>
            <a:endParaRPr lang="ru-RU" sz="3500" b="1" dirty="0" smtClean="0">
              <a:solidFill>
                <a:srgbClr val="FF0000"/>
              </a:solidFill>
            </a:endParaRPr>
          </a:p>
          <a:p>
            <a:r>
              <a:rPr lang="ru-RU" sz="3500" b="1" dirty="0" smtClean="0"/>
              <a:t>Специалисты в сфере обслуживания и сервиса</a:t>
            </a:r>
            <a:endParaRPr lang="ru-RU" sz="3500" dirty="0" smtClean="0"/>
          </a:p>
          <a:p>
            <a:pPr>
              <a:buNone/>
            </a:pPr>
            <a:r>
              <a:rPr lang="ru-RU" sz="3500" dirty="0" smtClean="0"/>
              <a:t>По прогнозам экспертов, возникнет острая необходимость в высококвалифицированных специалистах в сфере персональных услуг, таких как: врачи частных практик, (офтальмологи, урологи, ортопедия ...), медицинский персонал, работники ресторанов, парикмахерских. </a:t>
            </a:r>
          </a:p>
          <a:p>
            <a:r>
              <a:rPr lang="ru-RU" sz="3500" b="1" dirty="0" smtClean="0"/>
              <a:t>Логисты</a:t>
            </a:r>
            <a:endParaRPr lang="ru-RU" sz="3500" dirty="0" smtClean="0"/>
          </a:p>
          <a:p>
            <a:pPr>
              <a:buNone/>
            </a:pPr>
            <a:r>
              <a:rPr lang="ru-RU" sz="3500" dirty="0" smtClean="0"/>
              <a:t>Они управляют потоками информации и материальных ценностей. </a:t>
            </a:r>
          </a:p>
          <a:p>
            <a:r>
              <a:rPr lang="ru-RU" sz="3500" b="1" dirty="0" smtClean="0"/>
              <a:t>Экологи</a:t>
            </a:r>
            <a:endParaRPr lang="ru-RU" sz="3500" dirty="0" smtClean="0"/>
          </a:p>
          <a:p>
            <a:pPr>
              <a:buNone/>
            </a:pPr>
            <a:r>
              <a:rPr lang="ru-RU" sz="3500" dirty="0" smtClean="0"/>
              <a:t>Люди все чаще начнут задумываться о сохранности природы, искать методы защиты нашего мира. </a:t>
            </a:r>
            <a:br>
              <a:rPr lang="ru-RU" sz="3500" dirty="0" smtClean="0"/>
            </a:br>
            <a:r>
              <a:rPr lang="ru-RU" sz="3500" dirty="0" smtClean="0"/>
              <a:t>Многие занимаются этим по велению сердца, но востребованы будут профессионалы с комплексными знаниями физики, биологии, химии.</a:t>
            </a:r>
          </a:p>
          <a:p>
            <a:r>
              <a:rPr lang="ru-RU" sz="3500" b="1" dirty="0" smtClean="0"/>
              <a:t>Химики</a:t>
            </a:r>
            <a:endParaRPr lang="ru-RU" sz="3500" dirty="0" smtClean="0"/>
          </a:p>
          <a:p>
            <a:pPr>
              <a:buNone/>
            </a:pPr>
            <a:r>
              <a:rPr lang="ru-RU" sz="3500" dirty="0" smtClean="0"/>
              <a:t>Энергетика и химия будут идти рука об руку в поисках новых, альтернативных видов топлива. Нефть еще есть, но она </a:t>
            </a:r>
            <a:r>
              <a:rPr lang="ru-RU" sz="3500" dirty="0" err="1" smtClean="0"/>
              <a:t>исчерпаема</a:t>
            </a:r>
            <a:r>
              <a:rPr lang="ru-RU" sz="3500" dirty="0" smtClean="0"/>
              <a:t>.</a:t>
            </a:r>
          </a:p>
          <a:p>
            <a:r>
              <a:rPr lang="ru-RU" sz="3500" b="1" dirty="0" err="1" smtClean="0"/>
              <a:t>Маркетологи</a:t>
            </a:r>
            <a:endParaRPr lang="ru-RU" sz="3500" dirty="0" smtClean="0"/>
          </a:p>
          <a:p>
            <a:pPr>
              <a:buNone/>
            </a:pPr>
            <a:r>
              <a:rPr lang="ru-RU" sz="3500" dirty="0" smtClean="0"/>
              <a:t>Сейчас в этой профессии прослеживается спад спроса, но буквально через несколько лет необходимо будет исследование рынка, находящегося в ситуации материального затоваривания. Скорее всего специалисты по Маркетингу будут востребованы в финансовой сфере (банки, страхование). 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Documents and Settings\predmetnik.LICEI40\Рабочий стол\0021-021-Blagodarim-za-vnimani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71</TotalTime>
  <Words>247</Words>
  <Application>Microsoft Office PowerPoint</Application>
  <PresentationFormat>Экран (4:3)</PresentationFormat>
  <Paragraphs>50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«Профессиональное самоопределение учащихся или Как важно сделать правильный выбор»</vt:lpstr>
      <vt:lpstr>Слайд 2</vt:lpstr>
      <vt:lpstr>Слайд 3</vt:lpstr>
      <vt:lpstr>Слайд 4</vt:lpstr>
      <vt:lpstr>Слайд 5</vt:lpstr>
      <vt:lpstr>Ошибки и затруднения при выборе профессии?</vt:lpstr>
      <vt:lpstr> Полезные сайты </vt:lpstr>
      <vt:lpstr>Какие специалисты будут востребованы в ближайшие 10–15 лет</vt:lpstr>
      <vt:lpstr>Какие профессии будут востребованы через 10-15 лет</vt:lpstr>
      <vt:lpstr>Слайд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predmetnik</cp:lastModifiedBy>
  <cp:revision>11</cp:revision>
  <dcterms:modified xsi:type="dcterms:W3CDTF">2015-10-26T07:59:38Z</dcterms:modified>
</cp:coreProperties>
</file>